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6858000" cx="12192000"/>
  <p:notesSz cx="6858000" cy="9144000"/>
  <p:embeddedFontLst>
    <p:embeddedFont>
      <p:font typeface="Spectral"/>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2" roundtripDataSignature="AMtx7mhAUI5kFMUu3q6U4190et5xLNAvD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Spectral-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pectral-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pectral-boldItalic.fntdata"/><Relationship Id="rId30" Type="http://schemas.openxmlformats.org/officeDocument/2006/relationships/font" Target="fonts/Spectral-italic.fntdata"/><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png>
</file>

<file path=ppt/media/image20.jp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1" name="Google Shape;16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352a53ec5cb_0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4" name="Google Shape;254;g352a53ec5cb_0_3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255" name="Google Shape;255;g352a53ec5cb_0_3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52a53ec5cb_0_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6" name="Google Shape;266;g352a53ec5cb_0_7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Note that this is some of the damage it can do.</a:t>
            </a:r>
            <a:endParaRPr/>
          </a:p>
          <a:p>
            <a:pPr indent="0" lvl="0" marL="0" rtl="0" algn="l">
              <a:lnSpc>
                <a:spcPct val="100000"/>
              </a:lnSpc>
              <a:spcBef>
                <a:spcPts val="0"/>
              </a:spcBef>
              <a:spcAft>
                <a:spcPts val="0"/>
              </a:spcAft>
              <a:buSzPts val="1400"/>
              <a:buNone/>
            </a:pPr>
            <a:r>
              <a:t/>
            </a:r>
            <a:endParaRPr/>
          </a:p>
        </p:txBody>
      </p:sp>
      <p:sp>
        <p:nvSpPr>
          <p:cNvPr id="267" name="Google Shape;267;g352a53ec5cb_0_7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5201620364_0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8" name="Google Shape;278;g35201620364_0_3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Like I mentioned earlier, just a tool in a larger campaign</a:t>
            </a:r>
            <a:endParaRPr/>
          </a:p>
          <a:p>
            <a:pPr indent="0" lvl="0" marL="0" rtl="0" algn="l">
              <a:lnSpc>
                <a:spcPct val="100000"/>
              </a:lnSpc>
              <a:spcBef>
                <a:spcPts val="0"/>
              </a:spcBef>
              <a:spcAft>
                <a:spcPts val="0"/>
              </a:spcAft>
              <a:buSzPts val="1400"/>
              <a:buNone/>
            </a:pPr>
            <a:r>
              <a:t/>
            </a:r>
            <a:endParaRPr/>
          </a:p>
        </p:txBody>
      </p:sp>
      <p:sp>
        <p:nvSpPr>
          <p:cNvPr id="279" name="Google Shape;279;g35201620364_0_3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52a53ec5cb_0_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g352a53ec5cb_0_9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292" name="Google Shape;292;g352a53ec5cb_0_9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52a53ec5cb_0_1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1" name="Google Shape;301;g352a53ec5cb_0_10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302" name="Google Shape;302;g352a53ec5cb_0_10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352a53ec5cb_0_1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2" name="Google Shape;312;g352a53ec5cb_0_1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Did I explain UEFI</a:t>
            </a:r>
            <a:endParaRPr/>
          </a:p>
          <a:p>
            <a:pPr indent="0" lvl="0" marL="0" rtl="0" algn="l">
              <a:lnSpc>
                <a:spcPct val="100000"/>
              </a:lnSpc>
              <a:spcBef>
                <a:spcPts val="0"/>
              </a:spcBef>
              <a:spcAft>
                <a:spcPts val="0"/>
              </a:spcAft>
              <a:buSzPts val="1400"/>
              <a:buNone/>
            </a:pPr>
            <a:r>
              <a:t/>
            </a:r>
            <a:endParaRPr/>
          </a:p>
        </p:txBody>
      </p:sp>
      <p:sp>
        <p:nvSpPr>
          <p:cNvPr id="313" name="Google Shape;313;g352a53ec5cb_0_1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352a53ec5cb_0_1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g352a53ec5cb_0_13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324" name="Google Shape;324;g352a53ec5cb_0_13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352a53ec5cb_0_1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4" name="Google Shape;334;g352a53ec5cb_0_1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335" name="Google Shape;335;g352a53ec5cb_0_12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352a53ec5cb_0_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5" name="Google Shape;345;g352a53ec5cb_0_6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This was obvs after unpacking the binary</a:t>
            </a:r>
            <a:endParaRPr/>
          </a:p>
          <a:p>
            <a:pPr indent="0" lvl="0" marL="0" rtl="0" algn="l">
              <a:lnSpc>
                <a:spcPct val="100000"/>
              </a:lnSpc>
              <a:spcBef>
                <a:spcPts val="0"/>
              </a:spcBef>
              <a:spcAft>
                <a:spcPts val="0"/>
              </a:spcAft>
              <a:buSzPts val="1400"/>
              <a:buNone/>
            </a:pPr>
            <a:r>
              <a:t/>
            </a:r>
            <a:endParaRPr/>
          </a:p>
        </p:txBody>
      </p:sp>
      <p:sp>
        <p:nvSpPr>
          <p:cNvPr id="346" name="Google Shape;346;g352a53ec5cb_0_6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352a53ec5cb_0_1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5" name="Google Shape;355;g352a53ec5cb_0_18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This was obvs after unpacking the binary</a:t>
            </a:r>
            <a:endParaRPr/>
          </a:p>
          <a:p>
            <a:pPr indent="0" lvl="0" marL="0" rtl="0" algn="l">
              <a:lnSpc>
                <a:spcPct val="100000"/>
              </a:lnSpc>
              <a:spcBef>
                <a:spcPts val="0"/>
              </a:spcBef>
              <a:spcAft>
                <a:spcPts val="0"/>
              </a:spcAft>
              <a:buSzPts val="1400"/>
              <a:buNone/>
            </a:pPr>
            <a:r>
              <a:t/>
            </a:r>
            <a:endParaRPr/>
          </a:p>
        </p:txBody>
      </p:sp>
      <p:sp>
        <p:nvSpPr>
          <p:cNvPr id="356" name="Google Shape;356;g352a53ec5cb_0_18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08c0d0a792_0_3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5" name="Google Shape;165;g308c0d0a792_0_30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6" name="Google Shape;166;g308c0d0a792_0_30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352a53ec5cb_0_1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6" name="Google Shape;366;g352a53ec5cb_0_1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This was obvs after unpacking the binary</a:t>
            </a:r>
            <a:endParaRPr/>
          </a:p>
          <a:p>
            <a:pPr indent="0" lvl="0" marL="0" rtl="0" algn="l">
              <a:lnSpc>
                <a:spcPct val="100000"/>
              </a:lnSpc>
              <a:spcBef>
                <a:spcPts val="0"/>
              </a:spcBef>
              <a:spcAft>
                <a:spcPts val="0"/>
              </a:spcAft>
              <a:buSzPts val="1400"/>
              <a:buNone/>
            </a:pPr>
            <a:r>
              <a:t/>
            </a:r>
            <a:endParaRPr/>
          </a:p>
        </p:txBody>
      </p:sp>
      <p:sp>
        <p:nvSpPr>
          <p:cNvPr id="367" name="Google Shape;367;g352a53ec5cb_0_16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308c0d0a792_0_3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6" name="Google Shape;376;g308c0d0a792_0_3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7" name="Google Shape;377;g308c0d0a792_0_35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352a53ec5cb_0_1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8" name="Google Shape;388;g352a53ec5cb_0_19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9" name="Google Shape;389;g352a53ec5cb_0_19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08c0d0a792_3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g308c0d0a792_3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8" name="Google Shape;178;g308c0d0a792_3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5201620364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g35201620364_0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8" name="Google Shape;188;g35201620364_0_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5201620364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g35201620364_0_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Does everybody understand what persistence is?</a:t>
            </a:r>
            <a:endParaRPr/>
          </a:p>
          <a:p>
            <a:pPr indent="0" lvl="0" marL="0" rtl="0" algn="l">
              <a:lnSpc>
                <a:spcPct val="100000"/>
              </a:lnSpc>
              <a:spcBef>
                <a:spcPts val="0"/>
              </a:spcBef>
              <a:spcAft>
                <a:spcPts val="0"/>
              </a:spcAft>
              <a:buSzPts val="1400"/>
              <a:buNone/>
            </a:pPr>
            <a:r>
              <a:rPr lang="en-GB"/>
              <a:t>And what privileged access means?</a:t>
            </a:r>
            <a:endParaRPr/>
          </a:p>
          <a:p>
            <a:pPr indent="0" lvl="0" marL="0" rtl="0" algn="l">
              <a:lnSpc>
                <a:spcPct val="100000"/>
              </a:lnSpc>
              <a:spcBef>
                <a:spcPts val="0"/>
              </a:spcBef>
              <a:spcAft>
                <a:spcPts val="0"/>
              </a:spcAft>
              <a:buSzPts val="1400"/>
              <a:buNone/>
            </a:pPr>
            <a:r>
              <a:t/>
            </a:r>
            <a:endParaRPr/>
          </a:p>
        </p:txBody>
      </p:sp>
      <p:sp>
        <p:nvSpPr>
          <p:cNvPr id="198" name="Google Shape;198;g35201620364_0_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52a53ec5cb_0_1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7" name="Google Shape;207;g352a53ec5cb_0_15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And I suppose this can be considered privileged access, it’s hiding processes from the user.</a:t>
            </a:r>
            <a:endParaRPr/>
          </a:p>
          <a:p>
            <a:pPr indent="0" lvl="0" marL="0" rtl="0" algn="l">
              <a:lnSpc>
                <a:spcPct val="100000"/>
              </a:lnSpc>
              <a:spcBef>
                <a:spcPts val="0"/>
              </a:spcBef>
              <a:spcAft>
                <a:spcPts val="0"/>
              </a:spcAft>
              <a:buSzPts val="1400"/>
              <a:buNone/>
            </a:pPr>
            <a:r>
              <a:t/>
            </a:r>
            <a:endParaRPr/>
          </a:p>
        </p:txBody>
      </p:sp>
      <p:sp>
        <p:nvSpPr>
          <p:cNvPr id="208" name="Google Shape;208;g352a53ec5cb_0_15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52a53ec5c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8" name="Google Shape;218;g352a53ec5cb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How many of you know how to check these basic sys binaries?</a:t>
            </a:r>
            <a:endParaRPr/>
          </a:p>
          <a:p>
            <a:pPr indent="0" lvl="0" marL="0" rtl="0" algn="l">
              <a:lnSpc>
                <a:spcPct val="100000"/>
              </a:lnSpc>
              <a:spcBef>
                <a:spcPts val="0"/>
              </a:spcBef>
              <a:spcAft>
                <a:spcPts val="0"/>
              </a:spcAft>
              <a:buSzPts val="1400"/>
              <a:buNone/>
            </a:pPr>
            <a:r>
              <a:t/>
            </a:r>
            <a:endParaRPr/>
          </a:p>
        </p:txBody>
      </p:sp>
      <p:sp>
        <p:nvSpPr>
          <p:cNvPr id="219" name="Google Shape;219;g352a53ec5cb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52a53ec5cb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0" name="Google Shape;230;g352a53ec5cb_0_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231" name="Google Shape;231;g352a53ec5cb_0_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52a53ec5cb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2" name="Google Shape;242;g352a53ec5cb_0_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243" name="Google Shape;243;g352a53ec5cb_0_2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 name="Google Shape;18;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4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4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4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4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4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4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4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4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0" name="Shape 90"/>
        <p:cNvGrpSpPr/>
        <p:nvPr/>
      </p:nvGrpSpPr>
      <p:grpSpPr>
        <a:xfrm>
          <a:off x="0" y="0"/>
          <a:ext cx="0" cy="0"/>
          <a:chOff x="0" y="0"/>
          <a:chExt cx="0" cy="0"/>
        </a:xfrm>
      </p:grpSpPr>
      <p:sp>
        <p:nvSpPr>
          <p:cNvPr id="91" name="Google Shape;91;p2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2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3" name="Google Shape;93;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6" name="Shape 96"/>
        <p:cNvGrpSpPr/>
        <p:nvPr/>
      </p:nvGrpSpPr>
      <p:grpSpPr>
        <a:xfrm>
          <a:off x="0" y="0"/>
          <a:ext cx="0" cy="0"/>
          <a:chOff x="0" y="0"/>
          <a:chExt cx="0" cy="0"/>
        </a:xfrm>
      </p:grpSpPr>
      <p:sp>
        <p:nvSpPr>
          <p:cNvPr id="97" name="Google Shape;97;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2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 name="Google Shape;99;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2" name="Shape 102"/>
        <p:cNvGrpSpPr/>
        <p:nvPr/>
      </p:nvGrpSpPr>
      <p:grpSpPr>
        <a:xfrm>
          <a:off x="0" y="0"/>
          <a:ext cx="0" cy="0"/>
          <a:chOff x="0" y="0"/>
          <a:chExt cx="0" cy="0"/>
        </a:xfrm>
      </p:grpSpPr>
      <p:sp>
        <p:nvSpPr>
          <p:cNvPr id="103" name="Google Shape;103;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2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5" name="Google Shape;105;p2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6" name="Google Shape;106;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9" name="Shape 109"/>
        <p:cNvGrpSpPr/>
        <p:nvPr/>
      </p:nvGrpSpPr>
      <p:grpSpPr>
        <a:xfrm>
          <a:off x="0" y="0"/>
          <a:ext cx="0" cy="0"/>
          <a:chOff x="0" y="0"/>
          <a:chExt cx="0" cy="0"/>
        </a:xfrm>
      </p:grpSpPr>
      <p:sp>
        <p:nvSpPr>
          <p:cNvPr id="110" name="Google Shape;110;p2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1" name="Google Shape;111;p2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12" name="Google Shape;112;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5" name="Shape 115"/>
        <p:cNvGrpSpPr/>
        <p:nvPr/>
      </p:nvGrpSpPr>
      <p:grpSpPr>
        <a:xfrm>
          <a:off x="0" y="0"/>
          <a:ext cx="0" cy="0"/>
          <a:chOff x="0" y="0"/>
          <a:chExt cx="0" cy="0"/>
        </a:xfrm>
      </p:grpSpPr>
      <p:sp>
        <p:nvSpPr>
          <p:cNvPr id="116" name="Google Shape;116;p2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2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18" name="Google Shape;118;p2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9" name="Google Shape;119;p2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0" name="Google Shape;120;p2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1" name="Google Shape;12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4" name="Shape 124"/>
        <p:cNvGrpSpPr/>
        <p:nvPr/>
      </p:nvGrpSpPr>
      <p:grpSpPr>
        <a:xfrm>
          <a:off x="0" y="0"/>
          <a:ext cx="0" cy="0"/>
          <a:chOff x="0" y="0"/>
          <a:chExt cx="0" cy="0"/>
        </a:xfrm>
      </p:grpSpPr>
      <p:sp>
        <p:nvSpPr>
          <p:cNvPr id="125" name="Google Shape;125;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6" name="Google Shape;126;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7" name="Google Shape;127;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1" name="Google Shape;131;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3" name="Shape 133"/>
        <p:cNvGrpSpPr/>
        <p:nvPr/>
      </p:nvGrpSpPr>
      <p:grpSpPr>
        <a:xfrm>
          <a:off x="0" y="0"/>
          <a:ext cx="0" cy="0"/>
          <a:chOff x="0" y="0"/>
          <a:chExt cx="0" cy="0"/>
        </a:xfrm>
      </p:grpSpPr>
      <p:sp>
        <p:nvSpPr>
          <p:cNvPr id="134" name="Google Shape;134;p3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3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36" name="Google Shape;136;p3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37" name="Google Shape;137;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9" name="Google Shape;139;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3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4" name="Google Shape;24;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0" name="Shape 140"/>
        <p:cNvGrpSpPr/>
        <p:nvPr/>
      </p:nvGrpSpPr>
      <p:grpSpPr>
        <a:xfrm>
          <a:off x="0" y="0"/>
          <a:ext cx="0" cy="0"/>
          <a:chOff x="0" y="0"/>
          <a:chExt cx="0" cy="0"/>
        </a:xfrm>
      </p:grpSpPr>
      <p:sp>
        <p:nvSpPr>
          <p:cNvPr id="141" name="Google Shape;141;p3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2" name="Google Shape;142;p32"/>
          <p:cNvSpPr/>
          <p:nvPr>
            <p:ph idx="2" type="pic"/>
          </p:nvPr>
        </p:nvSpPr>
        <p:spPr>
          <a:xfrm>
            <a:off x="5183188" y="987425"/>
            <a:ext cx="6172200" cy="4873625"/>
          </a:xfrm>
          <a:prstGeom prst="rect">
            <a:avLst/>
          </a:prstGeom>
          <a:noFill/>
          <a:ln>
            <a:noFill/>
          </a:ln>
        </p:spPr>
      </p:sp>
      <p:sp>
        <p:nvSpPr>
          <p:cNvPr id="143" name="Google Shape;143;p3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44" name="Google Shape;144;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5" name="Google Shape;145;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6" name="Google Shape;146;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7" name="Shape 147"/>
        <p:cNvGrpSpPr/>
        <p:nvPr/>
      </p:nvGrpSpPr>
      <p:grpSpPr>
        <a:xfrm>
          <a:off x="0" y="0"/>
          <a:ext cx="0" cy="0"/>
          <a:chOff x="0" y="0"/>
          <a:chExt cx="0" cy="0"/>
        </a:xfrm>
      </p:grpSpPr>
      <p:sp>
        <p:nvSpPr>
          <p:cNvPr id="148" name="Google Shape;148;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9" name="Google Shape;149;p3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0" name="Google Shape;150;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1" name="Google Shape;151;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2" name="Google Shape;152;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3" name="Shape 153"/>
        <p:cNvGrpSpPr/>
        <p:nvPr/>
      </p:nvGrpSpPr>
      <p:grpSpPr>
        <a:xfrm>
          <a:off x="0" y="0"/>
          <a:ext cx="0" cy="0"/>
          <a:chOff x="0" y="0"/>
          <a:chExt cx="0" cy="0"/>
        </a:xfrm>
      </p:grpSpPr>
      <p:sp>
        <p:nvSpPr>
          <p:cNvPr id="154" name="Google Shape;154;p3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5" name="Google Shape;155;p3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6" name="Google Shape;156;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7" name="Google Shape;157;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8" name="Google Shape;158;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3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3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3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3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3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3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3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4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4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4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4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42"/>
          <p:cNvSpPr/>
          <p:nvPr>
            <p:ph idx="2" type="pic"/>
          </p:nvPr>
        </p:nvSpPr>
        <p:spPr>
          <a:xfrm>
            <a:off x="5183188" y="987425"/>
            <a:ext cx="6172200" cy="4873625"/>
          </a:xfrm>
          <a:prstGeom prst="rect">
            <a:avLst/>
          </a:prstGeom>
          <a:noFill/>
          <a:ln>
            <a:noFill/>
          </a:ln>
        </p:spPr>
      </p:sp>
      <p:sp>
        <p:nvSpPr>
          <p:cNvPr id="68" name="Google Shape;68;p4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0000"/>
            </a:gs>
            <a:gs pos="74000">
              <a:srgbClr val="3A3A3A"/>
            </a:gs>
            <a:gs pos="83000">
              <a:srgbClr val="3A3A3A"/>
            </a:gs>
            <a:gs pos="100000">
              <a:srgbClr val="3A3A3A"/>
            </a:gs>
          </a:gsLst>
          <a:lin ang="5400000" scaled="0"/>
        </a:gradFill>
      </p:bgPr>
    </p:bg>
    <p:spTree>
      <p:nvGrpSpPr>
        <p:cNvPr id="84" name="Shape 84"/>
        <p:cNvGrpSpPr/>
        <p:nvPr/>
      </p:nvGrpSpPr>
      <p:grpSpPr>
        <a:xfrm>
          <a:off x="0" y="0"/>
          <a:ext cx="0" cy="0"/>
          <a:chOff x="0" y="0"/>
          <a:chExt cx="0" cy="0"/>
        </a:xfrm>
      </p:grpSpPr>
      <p:sp>
        <p:nvSpPr>
          <p:cNvPr id="85" name="Google Shape;85;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6" name="Google Shape;86;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7" name="Google Shape;87;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8" name="Google Shape;88;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9" name="Google Shape;89;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20.jpg"/><Relationship Id="rId5"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5.png"/><Relationship Id="rId4" Type="http://schemas.openxmlformats.org/officeDocument/2006/relationships/hyperlink" Target="https://unit42.paloaltonetworks.com/glupteba-malware-uefi-bootkit/" TargetMode="External"/><Relationship Id="rId5" Type="http://schemas.openxmlformats.org/officeDocument/2006/relationships/hyperlink" Target="https://www.youtube.com/watch?v=AZqKVhPiSoc"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2" name="Shape 162"/>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352a53ec5cb_0_39"/>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258" name="Google Shape;258;g352a53ec5cb_0_39"/>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259" name="Google Shape;259;g352a53ec5cb_0_39"/>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60" name="Google Shape;260;g352a53ec5cb_0_39"/>
          <p:cNvSpPr txBox="1"/>
          <p:nvPr/>
        </p:nvSpPr>
        <p:spPr>
          <a:xfrm>
            <a:off x="3709800" y="633650"/>
            <a:ext cx="4772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lang="en-GB" sz="2800">
                <a:solidFill>
                  <a:schemeClr val="lt2"/>
                </a:solidFill>
                <a:latin typeface="Comic Sans MS"/>
                <a:ea typeface="Comic Sans MS"/>
                <a:cs typeface="Comic Sans MS"/>
                <a:sym typeface="Comic Sans MS"/>
              </a:rPr>
              <a:t>Types of rootkit</a:t>
            </a:r>
            <a:endParaRPr i="0" sz="2800" u="none" cap="none" strike="noStrike">
              <a:solidFill>
                <a:schemeClr val="lt2"/>
              </a:solidFill>
              <a:latin typeface="Comic Sans MS"/>
              <a:ea typeface="Comic Sans MS"/>
              <a:cs typeface="Comic Sans MS"/>
              <a:sym typeface="Comic Sans MS"/>
            </a:endParaRPr>
          </a:p>
        </p:txBody>
      </p:sp>
      <p:sp>
        <p:nvSpPr>
          <p:cNvPr id="261" name="Google Shape;261;g352a53ec5cb_0_39"/>
          <p:cNvSpPr txBox="1"/>
          <p:nvPr/>
        </p:nvSpPr>
        <p:spPr>
          <a:xfrm>
            <a:off x="272650" y="1842200"/>
            <a:ext cx="8209500" cy="47718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b="1" lang="en-GB" sz="2200" u="sng">
                <a:solidFill>
                  <a:schemeClr val="lt1"/>
                </a:solidFill>
                <a:latin typeface="Comic Sans MS"/>
                <a:ea typeface="Comic Sans MS"/>
                <a:cs typeface="Comic Sans MS"/>
                <a:sym typeface="Comic Sans MS"/>
              </a:rPr>
              <a:t>Bootkits</a:t>
            </a:r>
            <a:endParaRPr sz="22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200">
                <a:solidFill>
                  <a:schemeClr val="lt1"/>
                </a:solidFill>
                <a:latin typeface="Comic Sans MS"/>
                <a:ea typeface="Comic Sans MS"/>
                <a:cs typeface="Comic Sans MS"/>
                <a:sym typeface="Comic Sans MS"/>
              </a:rPr>
              <a:t>Bootkits are a type of rootkit that infect the system's firmware, specifically the UEFI (Unified Extensible Firmware Interface) or, in older systems, the BIOS (Basic Input/Output System). This infection occurs at a very early stage of the boot process, making the bootkit one of the first pieces of code executed when the computer starts, even before the operating system loads. (we will have an example of this later)</a:t>
            </a:r>
            <a:endParaRPr sz="22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2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200">
                <a:solidFill>
                  <a:schemeClr val="lt1"/>
                </a:solidFill>
                <a:latin typeface="Comic Sans MS"/>
                <a:ea typeface="Comic Sans MS"/>
                <a:cs typeface="Comic Sans MS"/>
                <a:sym typeface="Comic Sans MS"/>
              </a:rPr>
              <a:t>As it loads so early, there are few protection measures and plenty of chances to gain persistence, and removal as such is essentially impossible for the average person.</a:t>
            </a:r>
            <a:endParaRPr sz="22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200">
              <a:solidFill>
                <a:schemeClr val="lt1"/>
              </a:solidFill>
              <a:latin typeface="Comic Sans MS"/>
              <a:ea typeface="Comic Sans MS"/>
              <a:cs typeface="Comic Sans MS"/>
              <a:sym typeface="Comic Sans MS"/>
            </a:endParaRPr>
          </a:p>
        </p:txBody>
      </p:sp>
      <p:pic>
        <p:nvPicPr>
          <p:cNvPr descr="Goblin mode - mens crop top – HOMO" id="262" name="Google Shape;262;g352a53ec5cb_0_39"/>
          <p:cNvPicPr preferRelativeResize="0"/>
          <p:nvPr/>
        </p:nvPicPr>
        <p:blipFill>
          <a:blip r:embed="rId4">
            <a:alphaModFix/>
          </a:blip>
          <a:stretch>
            <a:fillRect/>
          </a:stretch>
        </p:blipFill>
        <p:spPr>
          <a:xfrm>
            <a:off x="8327773" y="2028700"/>
            <a:ext cx="3864226" cy="4829299"/>
          </a:xfrm>
          <a:prstGeom prst="rect">
            <a:avLst/>
          </a:prstGeom>
          <a:noFill/>
          <a:ln>
            <a:noFill/>
          </a:ln>
        </p:spPr>
      </p:pic>
      <p:pic>
        <p:nvPicPr>
          <p:cNvPr id="263" name="Google Shape;263;g352a53ec5cb_0_39"/>
          <p:cNvPicPr preferRelativeResize="0"/>
          <p:nvPr/>
        </p:nvPicPr>
        <p:blipFill>
          <a:blip r:embed="rId5">
            <a:alphaModFix/>
          </a:blip>
          <a:stretch>
            <a:fillRect/>
          </a:stretch>
        </p:blipFill>
        <p:spPr>
          <a:xfrm rot="-5400000">
            <a:off x="6774800" y="1875187"/>
            <a:ext cx="6970175" cy="3107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352a53ec5cb_0_78"/>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270" name="Google Shape;270;g352a53ec5cb_0_78"/>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271" name="Google Shape;271;g352a53ec5cb_0_78"/>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72" name="Google Shape;272;g352a53ec5cb_0_78"/>
          <p:cNvSpPr txBox="1"/>
          <p:nvPr/>
        </p:nvSpPr>
        <p:spPr>
          <a:xfrm>
            <a:off x="3709800" y="633650"/>
            <a:ext cx="4772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lang="en-GB" sz="2800">
                <a:solidFill>
                  <a:schemeClr val="lt2"/>
                </a:solidFill>
                <a:latin typeface="Comic Sans MS"/>
                <a:ea typeface="Comic Sans MS"/>
                <a:cs typeface="Comic Sans MS"/>
                <a:sym typeface="Comic Sans MS"/>
              </a:rPr>
              <a:t>Current rootkit examples</a:t>
            </a:r>
            <a:endParaRPr i="0" sz="2800" u="none" cap="none" strike="noStrike">
              <a:solidFill>
                <a:schemeClr val="lt2"/>
              </a:solidFill>
              <a:latin typeface="Comic Sans MS"/>
              <a:ea typeface="Comic Sans MS"/>
              <a:cs typeface="Comic Sans MS"/>
              <a:sym typeface="Comic Sans MS"/>
            </a:endParaRPr>
          </a:p>
        </p:txBody>
      </p:sp>
      <p:sp>
        <p:nvSpPr>
          <p:cNvPr id="273" name="Google Shape;273;g352a53ec5cb_0_78"/>
          <p:cNvSpPr txBox="1"/>
          <p:nvPr/>
        </p:nvSpPr>
        <p:spPr>
          <a:xfrm>
            <a:off x="63450" y="1713050"/>
            <a:ext cx="12065100" cy="4771800"/>
          </a:xfrm>
          <a:prstGeom prst="rect">
            <a:avLst/>
          </a:prstGeom>
          <a:noFill/>
          <a:ln>
            <a:noFill/>
          </a:ln>
        </p:spPr>
        <p:txBody>
          <a:bodyPr anchorCtr="0" anchor="t" bIns="91425" lIns="91425" spcFirstLastPara="1" rIns="91425" wrap="square" tIns="91425">
            <a:noAutofit/>
          </a:bodyPr>
          <a:lstStyle/>
          <a:p>
            <a:pPr indent="0" lvl="0" marL="0" rtl="0" algn="ctr">
              <a:lnSpc>
                <a:spcPct val="107000"/>
              </a:lnSpc>
              <a:spcBef>
                <a:spcPts val="0"/>
              </a:spcBef>
              <a:spcAft>
                <a:spcPts val="0"/>
              </a:spcAft>
              <a:buNone/>
            </a:pPr>
            <a:r>
              <a:rPr b="1" lang="en-GB" sz="2300">
                <a:solidFill>
                  <a:schemeClr val="lt1"/>
                </a:solidFill>
                <a:latin typeface="Comic Sans MS"/>
                <a:ea typeface="Comic Sans MS"/>
                <a:cs typeface="Comic Sans MS"/>
                <a:sym typeface="Comic Sans MS"/>
              </a:rPr>
              <a:t>Glupteba's UEFI Bootkit - 2024 - Unit 42:</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p:txBody>
      </p:sp>
      <p:pic>
        <p:nvPicPr>
          <p:cNvPr id="274" name="Google Shape;274;g352a53ec5cb_0_78"/>
          <p:cNvPicPr preferRelativeResize="0"/>
          <p:nvPr/>
        </p:nvPicPr>
        <p:blipFill>
          <a:blip r:embed="rId4">
            <a:alphaModFix/>
          </a:blip>
          <a:stretch>
            <a:fillRect/>
          </a:stretch>
        </p:blipFill>
        <p:spPr>
          <a:xfrm>
            <a:off x="844176" y="2265337"/>
            <a:ext cx="10503651" cy="4329124"/>
          </a:xfrm>
          <a:prstGeom prst="rect">
            <a:avLst/>
          </a:prstGeom>
          <a:noFill/>
          <a:ln>
            <a:noFill/>
          </a:ln>
        </p:spPr>
      </p:pic>
      <p:cxnSp>
        <p:nvCxnSpPr>
          <p:cNvPr id="275" name="Google Shape;275;g352a53ec5cb_0_78"/>
          <p:cNvCxnSpPr/>
          <p:nvPr/>
        </p:nvCxnSpPr>
        <p:spPr>
          <a:xfrm>
            <a:off x="1308475" y="6141900"/>
            <a:ext cx="5093400" cy="0"/>
          </a:xfrm>
          <a:prstGeom prst="straightConnector1">
            <a:avLst/>
          </a:prstGeom>
          <a:noFill/>
          <a:ln cap="flat" cmpd="sng" w="9525">
            <a:solidFill>
              <a:srgbClr val="FF0000"/>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35201620364_0_39"/>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282" name="Google Shape;282;g35201620364_0_39"/>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283" name="Google Shape;283;g35201620364_0_39"/>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84" name="Google Shape;284;g35201620364_0_39"/>
          <p:cNvSpPr txBox="1"/>
          <p:nvPr/>
        </p:nvSpPr>
        <p:spPr>
          <a:xfrm>
            <a:off x="3709800" y="633650"/>
            <a:ext cx="4772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lang="en-GB" sz="2800">
                <a:solidFill>
                  <a:schemeClr val="lt2"/>
                </a:solidFill>
                <a:latin typeface="Comic Sans MS"/>
                <a:ea typeface="Comic Sans MS"/>
                <a:cs typeface="Comic Sans MS"/>
                <a:sym typeface="Comic Sans MS"/>
              </a:rPr>
              <a:t>Current rootkit examples</a:t>
            </a:r>
            <a:endParaRPr i="0" sz="2800" u="none" cap="none" strike="noStrike">
              <a:solidFill>
                <a:schemeClr val="lt2"/>
              </a:solidFill>
              <a:latin typeface="Comic Sans MS"/>
              <a:ea typeface="Comic Sans MS"/>
              <a:cs typeface="Comic Sans MS"/>
              <a:sym typeface="Comic Sans MS"/>
            </a:endParaRPr>
          </a:p>
        </p:txBody>
      </p:sp>
      <p:sp>
        <p:nvSpPr>
          <p:cNvPr id="285" name="Google Shape;285;g35201620364_0_39"/>
          <p:cNvSpPr txBox="1"/>
          <p:nvPr/>
        </p:nvSpPr>
        <p:spPr>
          <a:xfrm>
            <a:off x="63450" y="1713050"/>
            <a:ext cx="12065100" cy="4771800"/>
          </a:xfrm>
          <a:prstGeom prst="rect">
            <a:avLst/>
          </a:prstGeom>
          <a:noFill/>
          <a:ln>
            <a:noFill/>
          </a:ln>
        </p:spPr>
        <p:txBody>
          <a:bodyPr anchorCtr="0" anchor="t" bIns="91425" lIns="91425" spcFirstLastPara="1" rIns="91425" wrap="square" tIns="91425">
            <a:noAutofit/>
          </a:bodyPr>
          <a:lstStyle/>
          <a:p>
            <a:pPr indent="0" lvl="0" marL="0" rtl="0" algn="ctr">
              <a:lnSpc>
                <a:spcPct val="107000"/>
              </a:lnSpc>
              <a:spcBef>
                <a:spcPts val="0"/>
              </a:spcBef>
              <a:spcAft>
                <a:spcPts val="0"/>
              </a:spcAft>
              <a:buNone/>
            </a:pPr>
            <a:r>
              <a:rPr b="1" lang="en-GB" sz="2300">
                <a:solidFill>
                  <a:schemeClr val="lt1"/>
                </a:solidFill>
                <a:latin typeface="Comic Sans MS"/>
                <a:ea typeface="Comic Sans MS"/>
                <a:cs typeface="Comic Sans MS"/>
                <a:sym typeface="Comic Sans MS"/>
              </a:rPr>
              <a:t>Glupteba's UEFI Bootkit - 2024 - Unit 42:</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p:txBody>
      </p:sp>
      <p:pic>
        <p:nvPicPr>
          <p:cNvPr id="286" name="Google Shape;286;g35201620364_0_39"/>
          <p:cNvPicPr preferRelativeResize="0"/>
          <p:nvPr/>
        </p:nvPicPr>
        <p:blipFill>
          <a:blip r:embed="rId4">
            <a:alphaModFix/>
          </a:blip>
          <a:stretch>
            <a:fillRect/>
          </a:stretch>
        </p:blipFill>
        <p:spPr>
          <a:xfrm>
            <a:off x="1753929" y="0"/>
            <a:ext cx="8684141" cy="6857999"/>
          </a:xfrm>
          <a:prstGeom prst="rect">
            <a:avLst/>
          </a:prstGeom>
          <a:noFill/>
          <a:ln>
            <a:noFill/>
          </a:ln>
        </p:spPr>
      </p:pic>
      <p:cxnSp>
        <p:nvCxnSpPr>
          <p:cNvPr id="287" name="Google Shape;287;g35201620364_0_39"/>
          <p:cNvCxnSpPr/>
          <p:nvPr/>
        </p:nvCxnSpPr>
        <p:spPr>
          <a:xfrm>
            <a:off x="5340050" y="5744675"/>
            <a:ext cx="702900" cy="0"/>
          </a:xfrm>
          <a:prstGeom prst="straightConnector1">
            <a:avLst/>
          </a:prstGeom>
          <a:noFill/>
          <a:ln cap="flat" cmpd="sng" w="38100">
            <a:solidFill>
              <a:srgbClr val="FF0000"/>
            </a:solidFill>
            <a:prstDash val="solid"/>
            <a:round/>
            <a:headEnd len="med" w="med" type="none"/>
            <a:tailEnd len="med" w="med" type="none"/>
          </a:ln>
        </p:spPr>
      </p:cxnSp>
      <p:cxnSp>
        <p:nvCxnSpPr>
          <p:cNvPr id="288" name="Google Shape;288;g35201620364_0_39"/>
          <p:cNvCxnSpPr/>
          <p:nvPr/>
        </p:nvCxnSpPr>
        <p:spPr>
          <a:xfrm>
            <a:off x="4637150" y="4525150"/>
            <a:ext cx="702900" cy="0"/>
          </a:xfrm>
          <a:prstGeom prst="straightConnector1">
            <a:avLst/>
          </a:prstGeom>
          <a:noFill/>
          <a:ln cap="flat" cmpd="sng" w="38100">
            <a:solidFill>
              <a:srgbClr val="FF0000"/>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352a53ec5cb_0_92"/>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295" name="Google Shape;295;g352a53ec5cb_0_92"/>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296" name="Google Shape;296;g352a53ec5cb_0_92"/>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97" name="Google Shape;297;g352a53ec5cb_0_92"/>
          <p:cNvSpPr txBox="1"/>
          <p:nvPr/>
        </p:nvSpPr>
        <p:spPr>
          <a:xfrm>
            <a:off x="3709800" y="633650"/>
            <a:ext cx="4772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lang="en-GB" sz="2800">
                <a:solidFill>
                  <a:schemeClr val="lt2"/>
                </a:solidFill>
                <a:latin typeface="Comic Sans MS"/>
                <a:ea typeface="Comic Sans MS"/>
                <a:cs typeface="Comic Sans MS"/>
                <a:sym typeface="Comic Sans MS"/>
              </a:rPr>
              <a:t>Quick</a:t>
            </a:r>
            <a:r>
              <a:rPr lang="en-GB" sz="2800">
                <a:solidFill>
                  <a:schemeClr val="lt2"/>
                </a:solidFill>
                <a:latin typeface="Comic Sans MS"/>
                <a:ea typeface="Comic Sans MS"/>
                <a:cs typeface="Comic Sans MS"/>
                <a:sym typeface="Comic Sans MS"/>
              </a:rPr>
              <a:t> tangent</a:t>
            </a:r>
            <a:endParaRPr i="0" sz="2800" u="none" cap="none" strike="noStrike">
              <a:solidFill>
                <a:schemeClr val="lt2"/>
              </a:solidFill>
              <a:latin typeface="Comic Sans MS"/>
              <a:ea typeface="Comic Sans MS"/>
              <a:cs typeface="Comic Sans MS"/>
              <a:sym typeface="Comic Sans MS"/>
            </a:endParaRPr>
          </a:p>
        </p:txBody>
      </p:sp>
      <p:sp>
        <p:nvSpPr>
          <p:cNvPr id="298" name="Google Shape;298;g352a53ec5cb_0_92"/>
          <p:cNvSpPr txBox="1"/>
          <p:nvPr/>
        </p:nvSpPr>
        <p:spPr>
          <a:xfrm>
            <a:off x="63450" y="1713050"/>
            <a:ext cx="12065100" cy="4771800"/>
          </a:xfrm>
          <a:prstGeom prst="rect">
            <a:avLst/>
          </a:prstGeom>
          <a:noFill/>
          <a:ln>
            <a:noFill/>
          </a:ln>
        </p:spPr>
        <p:txBody>
          <a:bodyPr anchorCtr="0" anchor="ctr" bIns="91425" lIns="91425" spcFirstLastPara="1" rIns="91425" wrap="square" tIns="91425">
            <a:noAutofit/>
          </a:bodyPr>
          <a:lstStyle/>
          <a:p>
            <a:pPr indent="0" lvl="0" marL="0" rtl="0" algn="ctr">
              <a:lnSpc>
                <a:spcPct val="107000"/>
              </a:lnSpc>
              <a:spcBef>
                <a:spcPts val="0"/>
              </a:spcBef>
              <a:spcAft>
                <a:spcPts val="0"/>
              </a:spcAft>
              <a:buNone/>
            </a:pPr>
            <a:r>
              <a:rPr b="1" lang="en-GB" sz="2300">
                <a:solidFill>
                  <a:schemeClr val="lt1"/>
                </a:solidFill>
                <a:latin typeface="Comic Sans MS"/>
                <a:ea typeface="Comic Sans MS"/>
                <a:cs typeface="Comic Sans MS"/>
                <a:sym typeface="Comic Sans MS"/>
              </a:rPr>
              <a:t>Glupteba's UEFI Bootkit - 2024 - Unit 42:</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ctr">
              <a:lnSpc>
                <a:spcPct val="107000"/>
              </a:lnSpc>
              <a:spcBef>
                <a:spcPts val="0"/>
              </a:spcBef>
              <a:spcAft>
                <a:spcPts val="0"/>
              </a:spcAft>
              <a:buNone/>
            </a:pPr>
            <a:r>
              <a:rPr lang="en-GB" sz="2300">
                <a:solidFill>
                  <a:schemeClr val="lt1"/>
                </a:solidFill>
                <a:latin typeface="Comic Sans MS"/>
                <a:ea typeface="Comic Sans MS"/>
                <a:cs typeface="Comic Sans MS"/>
                <a:sym typeface="Comic Sans MS"/>
              </a:rPr>
              <a:t>Can anyone think </a:t>
            </a:r>
            <a:r>
              <a:rPr b="1" i="1" lang="en-GB" sz="2300">
                <a:solidFill>
                  <a:schemeClr val="lt1"/>
                </a:solidFill>
                <a:latin typeface="Comic Sans MS"/>
                <a:ea typeface="Comic Sans MS"/>
                <a:cs typeface="Comic Sans MS"/>
                <a:sym typeface="Comic Sans MS"/>
              </a:rPr>
              <a:t>why</a:t>
            </a:r>
            <a:r>
              <a:rPr lang="en-GB" sz="2300">
                <a:solidFill>
                  <a:schemeClr val="lt1"/>
                </a:solidFill>
                <a:latin typeface="Comic Sans MS"/>
                <a:ea typeface="Comic Sans MS"/>
                <a:cs typeface="Comic Sans MS"/>
                <a:sym typeface="Comic Sans MS"/>
              </a:rPr>
              <a:t> Glupteba would need all </a:t>
            </a:r>
            <a:r>
              <a:rPr lang="en-GB" sz="2300">
                <a:solidFill>
                  <a:schemeClr val="lt1"/>
                </a:solidFill>
                <a:latin typeface="Comic Sans MS"/>
                <a:ea typeface="Comic Sans MS"/>
                <a:cs typeface="Comic Sans MS"/>
                <a:sym typeface="Comic Sans MS"/>
              </a:rPr>
              <a:t>those features in one bit of malware?</a:t>
            </a:r>
            <a:endParaRPr sz="2300" u="sng">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g352a53ec5cb_0_104"/>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305" name="Google Shape;305;g352a53ec5cb_0_104"/>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306" name="Google Shape;306;g352a53ec5cb_0_104"/>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07" name="Google Shape;307;g352a53ec5cb_0_104"/>
          <p:cNvSpPr txBox="1"/>
          <p:nvPr/>
        </p:nvSpPr>
        <p:spPr>
          <a:xfrm>
            <a:off x="3709800" y="339650"/>
            <a:ext cx="4772400" cy="1373400"/>
          </a:xfrm>
          <a:prstGeom prst="rect">
            <a:avLst/>
          </a:prstGeom>
          <a:noFill/>
          <a:ln>
            <a:noFill/>
          </a:ln>
        </p:spPr>
        <p:txBody>
          <a:bodyPr anchorCtr="0" anchor="t" bIns="91425" lIns="91425" spcFirstLastPara="1" rIns="91425" wrap="square" tIns="91425">
            <a:spAutoFit/>
          </a:bodyPr>
          <a:lstStyle/>
          <a:p>
            <a:pPr indent="0" lvl="0" marL="0" rtl="0" algn="ctr">
              <a:lnSpc>
                <a:spcPct val="107000"/>
              </a:lnSpc>
              <a:spcBef>
                <a:spcPts val="0"/>
              </a:spcBef>
              <a:spcAft>
                <a:spcPts val="0"/>
              </a:spcAft>
              <a:buClr>
                <a:schemeClr val="dk1"/>
              </a:buClr>
              <a:buSzPts val="1100"/>
              <a:buFont typeface="Arial"/>
              <a:buNone/>
            </a:pPr>
            <a:r>
              <a:rPr b="1" lang="en-GB" sz="2300">
                <a:solidFill>
                  <a:schemeClr val="lt1"/>
                </a:solidFill>
                <a:latin typeface="Comic Sans MS"/>
                <a:ea typeface="Comic Sans MS"/>
                <a:cs typeface="Comic Sans MS"/>
                <a:sym typeface="Comic Sans MS"/>
              </a:rPr>
              <a:t>Glupteba's UEFI Bootkit - 2024 - Unit 42:</a:t>
            </a:r>
            <a:endParaRPr b="1" sz="2300">
              <a:solidFill>
                <a:schemeClr val="lt1"/>
              </a:solidFill>
              <a:latin typeface="Comic Sans MS"/>
              <a:ea typeface="Comic Sans MS"/>
              <a:cs typeface="Comic Sans MS"/>
              <a:sym typeface="Comic Sans MS"/>
            </a:endParaRPr>
          </a:p>
          <a:p>
            <a:pPr indent="0" lvl="0" marL="0" marR="0" rtl="0" algn="ctr">
              <a:lnSpc>
                <a:spcPct val="100000"/>
              </a:lnSpc>
              <a:spcBef>
                <a:spcPts val="0"/>
              </a:spcBef>
              <a:spcAft>
                <a:spcPts val="0"/>
              </a:spcAft>
              <a:buClr>
                <a:srgbClr val="000000"/>
              </a:buClr>
              <a:buSzPts val="2800"/>
              <a:buFont typeface="Arial"/>
              <a:buNone/>
            </a:pPr>
            <a:r>
              <a:t/>
            </a:r>
            <a:endParaRPr sz="2800">
              <a:solidFill>
                <a:schemeClr val="lt2"/>
              </a:solidFill>
              <a:latin typeface="Comic Sans MS"/>
              <a:ea typeface="Comic Sans MS"/>
              <a:cs typeface="Comic Sans MS"/>
              <a:sym typeface="Comic Sans MS"/>
            </a:endParaRPr>
          </a:p>
        </p:txBody>
      </p:sp>
      <p:sp>
        <p:nvSpPr>
          <p:cNvPr id="308" name="Google Shape;308;g352a53ec5cb_0_104"/>
          <p:cNvSpPr txBox="1"/>
          <p:nvPr/>
        </p:nvSpPr>
        <p:spPr>
          <a:xfrm>
            <a:off x="63450" y="1713050"/>
            <a:ext cx="5044200" cy="4771800"/>
          </a:xfrm>
          <a:prstGeom prst="rect">
            <a:avLst/>
          </a:prstGeom>
          <a:noFill/>
          <a:ln>
            <a:noFill/>
          </a:ln>
        </p:spPr>
        <p:txBody>
          <a:bodyPr anchorCtr="0" anchor="ctr" bIns="91425" lIns="91425" spcFirstLastPara="1" rIns="91425" wrap="square" tIns="91425">
            <a:noAutofit/>
          </a:bodyPr>
          <a:lstStyle/>
          <a:p>
            <a:pPr indent="0" lvl="0" marL="0" rtl="0" algn="ctr">
              <a:lnSpc>
                <a:spcPct val="107000"/>
              </a:lnSpc>
              <a:spcBef>
                <a:spcPts val="0"/>
              </a:spcBef>
              <a:spcAft>
                <a:spcPts val="0"/>
              </a:spcAft>
              <a:buNone/>
            </a:pPr>
            <a:r>
              <a:rPr b="1" lang="en-GB" sz="2300">
                <a:solidFill>
                  <a:schemeClr val="lt1"/>
                </a:solidFill>
                <a:latin typeface="Comic Sans MS"/>
                <a:ea typeface="Comic Sans MS"/>
                <a:cs typeface="Comic Sans MS"/>
                <a:sym typeface="Comic Sans MS"/>
              </a:rPr>
              <a:t>That’s right! They employ a ‘pay per install’ model:</a:t>
            </a:r>
            <a:endParaRPr b="1" sz="2300">
              <a:solidFill>
                <a:schemeClr val="lt1"/>
              </a:solidFill>
              <a:latin typeface="Comic Sans MS"/>
              <a:ea typeface="Comic Sans MS"/>
              <a:cs typeface="Comic Sans MS"/>
              <a:sym typeface="Comic Sans MS"/>
            </a:endParaRPr>
          </a:p>
          <a:p>
            <a:pPr indent="0" lvl="0" marL="0" rtl="0" algn="ctr">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ctr">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ctr">
              <a:lnSpc>
                <a:spcPct val="107000"/>
              </a:lnSpc>
              <a:spcBef>
                <a:spcPts val="0"/>
              </a:spcBef>
              <a:spcAft>
                <a:spcPts val="0"/>
              </a:spcAft>
              <a:buNone/>
            </a:pPr>
            <a:r>
              <a:t/>
            </a:r>
            <a:endParaRPr b="1" sz="2300">
              <a:solidFill>
                <a:schemeClr val="lt1"/>
              </a:solidFill>
              <a:latin typeface="Comic Sans MS"/>
              <a:ea typeface="Comic Sans MS"/>
              <a:cs typeface="Comic Sans MS"/>
              <a:sym typeface="Comic Sans MS"/>
            </a:endParaRPr>
          </a:p>
          <a:p>
            <a:pPr indent="0" lvl="0" marL="0" rtl="0" algn="ctr">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p:txBody>
      </p:sp>
      <p:pic>
        <p:nvPicPr>
          <p:cNvPr id="309" name="Google Shape;309;g352a53ec5cb_0_104"/>
          <p:cNvPicPr preferRelativeResize="0"/>
          <p:nvPr/>
        </p:nvPicPr>
        <p:blipFill>
          <a:blip r:embed="rId4">
            <a:alphaModFix/>
          </a:blip>
          <a:stretch>
            <a:fillRect/>
          </a:stretch>
        </p:blipFill>
        <p:spPr>
          <a:xfrm>
            <a:off x="5107699" y="1411774"/>
            <a:ext cx="7084300" cy="5446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g352a53ec5cb_0_117"/>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316" name="Google Shape;316;g352a53ec5cb_0_117"/>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317" name="Google Shape;317;g352a53ec5cb_0_117"/>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18" name="Google Shape;318;g352a53ec5cb_0_117"/>
          <p:cNvSpPr txBox="1"/>
          <p:nvPr/>
        </p:nvSpPr>
        <p:spPr>
          <a:xfrm>
            <a:off x="3709800" y="339650"/>
            <a:ext cx="4772400" cy="1373400"/>
          </a:xfrm>
          <a:prstGeom prst="rect">
            <a:avLst/>
          </a:prstGeom>
          <a:noFill/>
          <a:ln>
            <a:noFill/>
          </a:ln>
        </p:spPr>
        <p:txBody>
          <a:bodyPr anchorCtr="0" anchor="t" bIns="91425" lIns="91425" spcFirstLastPara="1" rIns="91425" wrap="square" tIns="91425">
            <a:spAutoFit/>
          </a:bodyPr>
          <a:lstStyle/>
          <a:p>
            <a:pPr indent="0" lvl="0" marL="0" rtl="0" algn="ctr">
              <a:lnSpc>
                <a:spcPct val="107000"/>
              </a:lnSpc>
              <a:spcBef>
                <a:spcPts val="0"/>
              </a:spcBef>
              <a:spcAft>
                <a:spcPts val="0"/>
              </a:spcAft>
              <a:buClr>
                <a:schemeClr val="dk1"/>
              </a:buClr>
              <a:buSzPts val="1100"/>
              <a:buFont typeface="Arial"/>
              <a:buNone/>
            </a:pPr>
            <a:r>
              <a:rPr b="1" lang="en-GB" sz="2300">
                <a:solidFill>
                  <a:schemeClr val="lt1"/>
                </a:solidFill>
                <a:latin typeface="Comic Sans MS"/>
                <a:ea typeface="Comic Sans MS"/>
                <a:cs typeface="Comic Sans MS"/>
                <a:sym typeface="Comic Sans MS"/>
              </a:rPr>
              <a:t>Glupteba's UEFI Bootkit - 2024 - Unit 42:</a:t>
            </a:r>
            <a:endParaRPr b="1" sz="2300">
              <a:solidFill>
                <a:schemeClr val="lt1"/>
              </a:solidFill>
              <a:latin typeface="Comic Sans MS"/>
              <a:ea typeface="Comic Sans MS"/>
              <a:cs typeface="Comic Sans MS"/>
              <a:sym typeface="Comic Sans MS"/>
            </a:endParaRPr>
          </a:p>
          <a:p>
            <a:pPr indent="0" lvl="0" marL="0" marR="0" rtl="0" algn="ctr">
              <a:lnSpc>
                <a:spcPct val="100000"/>
              </a:lnSpc>
              <a:spcBef>
                <a:spcPts val="0"/>
              </a:spcBef>
              <a:spcAft>
                <a:spcPts val="0"/>
              </a:spcAft>
              <a:buClr>
                <a:srgbClr val="000000"/>
              </a:buClr>
              <a:buSzPts val="2800"/>
              <a:buFont typeface="Arial"/>
              <a:buNone/>
            </a:pPr>
            <a:r>
              <a:t/>
            </a:r>
            <a:endParaRPr sz="2800">
              <a:solidFill>
                <a:schemeClr val="lt2"/>
              </a:solidFill>
              <a:latin typeface="Comic Sans MS"/>
              <a:ea typeface="Comic Sans MS"/>
              <a:cs typeface="Comic Sans MS"/>
              <a:sym typeface="Comic Sans MS"/>
            </a:endParaRPr>
          </a:p>
        </p:txBody>
      </p:sp>
      <p:sp>
        <p:nvSpPr>
          <p:cNvPr id="319" name="Google Shape;319;g352a53ec5cb_0_117"/>
          <p:cNvSpPr txBox="1"/>
          <p:nvPr/>
        </p:nvSpPr>
        <p:spPr>
          <a:xfrm>
            <a:off x="63450" y="1713050"/>
            <a:ext cx="10604700" cy="47718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lang="en-GB" sz="2300">
                <a:solidFill>
                  <a:schemeClr val="lt1"/>
                </a:solidFill>
                <a:latin typeface="Comic Sans MS"/>
                <a:ea typeface="Comic Sans MS"/>
                <a:cs typeface="Comic Sans MS"/>
                <a:sym typeface="Comic Sans MS"/>
              </a:rPr>
              <a:t>Anyway, their rootkit.</a:t>
            </a:r>
            <a:endParaRPr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300">
                <a:solidFill>
                  <a:schemeClr val="lt1"/>
                </a:solidFill>
                <a:latin typeface="Comic Sans MS"/>
                <a:ea typeface="Comic Sans MS"/>
                <a:cs typeface="Comic Sans MS"/>
                <a:sym typeface="Comic Sans MS"/>
              </a:rPr>
              <a:t>A key point:</a:t>
            </a:r>
            <a:endParaRPr sz="2300">
              <a:solidFill>
                <a:schemeClr val="lt1"/>
              </a:solidFill>
              <a:latin typeface="Comic Sans MS"/>
              <a:ea typeface="Comic Sans MS"/>
              <a:cs typeface="Comic Sans MS"/>
              <a:sym typeface="Comic Sans MS"/>
            </a:endParaRPr>
          </a:p>
          <a:p>
            <a:pPr indent="-374650" lvl="0" marL="457200" rtl="0" algn="l">
              <a:lnSpc>
                <a:spcPct val="107000"/>
              </a:lnSpc>
              <a:spcBef>
                <a:spcPts val="0"/>
              </a:spcBef>
              <a:spcAft>
                <a:spcPts val="0"/>
              </a:spcAft>
              <a:buClr>
                <a:schemeClr val="lt1"/>
              </a:buClr>
              <a:buSzPts val="2300"/>
              <a:buFont typeface="Comic Sans MS"/>
              <a:buChar char="●"/>
            </a:pPr>
            <a:r>
              <a:rPr lang="en-GB" sz="2300">
                <a:solidFill>
                  <a:schemeClr val="lt1"/>
                </a:solidFill>
                <a:latin typeface="Comic Sans MS"/>
                <a:ea typeface="Comic Sans MS"/>
                <a:cs typeface="Comic Sans MS"/>
                <a:sym typeface="Comic Sans MS"/>
              </a:rPr>
              <a:t>It uses an open-source UEFI bootkit </a:t>
            </a:r>
            <a:endParaRPr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p:txBody>
      </p:sp>
      <p:pic>
        <p:nvPicPr>
          <p:cNvPr id="320" name="Google Shape;320;g352a53ec5cb_0_117"/>
          <p:cNvPicPr preferRelativeResize="0"/>
          <p:nvPr/>
        </p:nvPicPr>
        <p:blipFill>
          <a:blip r:embed="rId4">
            <a:alphaModFix/>
          </a:blip>
          <a:stretch>
            <a:fillRect/>
          </a:stretch>
        </p:blipFill>
        <p:spPr>
          <a:xfrm>
            <a:off x="298500" y="3340325"/>
            <a:ext cx="10134600" cy="3333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g352a53ec5cb_0_138"/>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327" name="Google Shape;327;g352a53ec5cb_0_138"/>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328" name="Google Shape;328;g352a53ec5cb_0_138"/>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29" name="Google Shape;329;g352a53ec5cb_0_138"/>
          <p:cNvSpPr txBox="1"/>
          <p:nvPr/>
        </p:nvSpPr>
        <p:spPr>
          <a:xfrm>
            <a:off x="3709800" y="339650"/>
            <a:ext cx="4772400" cy="1373400"/>
          </a:xfrm>
          <a:prstGeom prst="rect">
            <a:avLst/>
          </a:prstGeom>
          <a:noFill/>
          <a:ln>
            <a:noFill/>
          </a:ln>
        </p:spPr>
        <p:txBody>
          <a:bodyPr anchorCtr="0" anchor="t" bIns="91425" lIns="91425" spcFirstLastPara="1" rIns="91425" wrap="square" tIns="91425">
            <a:spAutoFit/>
          </a:bodyPr>
          <a:lstStyle/>
          <a:p>
            <a:pPr indent="0" lvl="0" marL="0" rtl="0" algn="ctr">
              <a:lnSpc>
                <a:spcPct val="107000"/>
              </a:lnSpc>
              <a:spcBef>
                <a:spcPts val="0"/>
              </a:spcBef>
              <a:spcAft>
                <a:spcPts val="0"/>
              </a:spcAft>
              <a:buClr>
                <a:schemeClr val="dk1"/>
              </a:buClr>
              <a:buSzPts val="1100"/>
              <a:buFont typeface="Arial"/>
              <a:buNone/>
            </a:pPr>
            <a:r>
              <a:rPr b="1" lang="en-GB" sz="2300">
                <a:solidFill>
                  <a:schemeClr val="lt1"/>
                </a:solidFill>
                <a:latin typeface="Comic Sans MS"/>
                <a:ea typeface="Comic Sans MS"/>
                <a:cs typeface="Comic Sans MS"/>
                <a:sym typeface="Comic Sans MS"/>
              </a:rPr>
              <a:t>Glupteba's UEFI Bootkit - 2024 - Unit 42:</a:t>
            </a:r>
            <a:endParaRPr b="1" sz="2300">
              <a:solidFill>
                <a:schemeClr val="lt1"/>
              </a:solidFill>
              <a:latin typeface="Comic Sans MS"/>
              <a:ea typeface="Comic Sans MS"/>
              <a:cs typeface="Comic Sans MS"/>
              <a:sym typeface="Comic Sans MS"/>
            </a:endParaRPr>
          </a:p>
          <a:p>
            <a:pPr indent="0" lvl="0" marL="0" marR="0" rtl="0" algn="ctr">
              <a:lnSpc>
                <a:spcPct val="100000"/>
              </a:lnSpc>
              <a:spcBef>
                <a:spcPts val="0"/>
              </a:spcBef>
              <a:spcAft>
                <a:spcPts val="0"/>
              </a:spcAft>
              <a:buClr>
                <a:srgbClr val="000000"/>
              </a:buClr>
              <a:buSzPts val="2800"/>
              <a:buFont typeface="Arial"/>
              <a:buNone/>
            </a:pPr>
            <a:r>
              <a:t/>
            </a:r>
            <a:endParaRPr sz="2800">
              <a:solidFill>
                <a:schemeClr val="lt2"/>
              </a:solidFill>
              <a:latin typeface="Comic Sans MS"/>
              <a:ea typeface="Comic Sans MS"/>
              <a:cs typeface="Comic Sans MS"/>
              <a:sym typeface="Comic Sans MS"/>
            </a:endParaRPr>
          </a:p>
        </p:txBody>
      </p:sp>
      <p:pic>
        <p:nvPicPr>
          <p:cNvPr id="330" name="Google Shape;330;g352a53ec5cb_0_138"/>
          <p:cNvPicPr preferRelativeResize="0"/>
          <p:nvPr/>
        </p:nvPicPr>
        <p:blipFill>
          <a:blip r:embed="rId4">
            <a:alphaModFix/>
          </a:blip>
          <a:stretch>
            <a:fillRect/>
          </a:stretch>
        </p:blipFill>
        <p:spPr>
          <a:xfrm>
            <a:off x="1001024" y="0"/>
            <a:ext cx="10189954" cy="6858001"/>
          </a:xfrm>
          <a:prstGeom prst="rect">
            <a:avLst/>
          </a:prstGeom>
          <a:noFill/>
          <a:ln>
            <a:noFill/>
          </a:ln>
        </p:spPr>
      </p:pic>
      <p:sp>
        <p:nvSpPr>
          <p:cNvPr id="331" name="Google Shape;331;g352a53ec5cb_0_138"/>
          <p:cNvSpPr txBox="1"/>
          <p:nvPr/>
        </p:nvSpPr>
        <p:spPr>
          <a:xfrm>
            <a:off x="1001025" y="414225"/>
            <a:ext cx="10604700" cy="47718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lang="en-GB" sz="2300">
                <a:solidFill>
                  <a:schemeClr val="dk1"/>
                </a:solidFill>
                <a:latin typeface="Comic Sans MS"/>
                <a:ea typeface="Comic Sans MS"/>
                <a:cs typeface="Comic Sans MS"/>
                <a:sym typeface="Comic Sans MS"/>
              </a:rPr>
              <a:t>It does all of this to install vulnerable drivers</a:t>
            </a:r>
            <a:endParaRPr sz="2300">
              <a:solidFill>
                <a:schemeClr val="dk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300">
                <a:solidFill>
                  <a:schemeClr val="dk1"/>
                </a:solidFill>
                <a:latin typeface="Comic Sans MS"/>
                <a:ea typeface="Comic Sans MS"/>
                <a:cs typeface="Comic Sans MS"/>
                <a:sym typeface="Comic Sans MS"/>
              </a:rPr>
              <a:t>Which run at the kernel level</a:t>
            </a:r>
            <a:endParaRPr sz="2300">
              <a:solidFill>
                <a:schemeClr val="dk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300">
                <a:solidFill>
                  <a:schemeClr val="dk1"/>
                </a:solidFill>
                <a:latin typeface="Comic Sans MS"/>
                <a:ea typeface="Comic Sans MS"/>
                <a:cs typeface="Comic Sans MS"/>
                <a:sym typeface="Comic Sans MS"/>
              </a:rPr>
              <a:t>= ez kernel rootkit</a:t>
            </a:r>
            <a:endParaRPr sz="2300">
              <a:solidFill>
                <a:schemeClr val="dk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g352a53ec5cb_0_127"/>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338" name="Google Shape;338;g352a53ec5cb_0_127"/>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339" name="Google Shape;339;g352a53ec5cb_0_127"/>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40" name="Google Shape;340;g352a53ec5cb_0_127"/>
          <p:cNvSpPr txBox="1"/>
          <p:nvPr/>
        </p:nvSpPr>
        <p:spPr>
          <a:xfrm>
            <a:off x="3709800" y="339650"/>
            <a:ext cx="4772400" cy="1373400"/>
          </a:xfrm>
          <a:prstGeom prst="rect">
            <a:avLst/>
          </a:prstGeom>
          <a:noFill/>
          <a:ln>
            <a:noFill/>
          </a:ln>
        </p:spPr>
        <p:txBody>
          <a:bodyPr anchorCtr="0" anchor="t" bIns="91425" lIns="91425" spcFirstLastPara="1" rIns="91425" wrap="square" tIns="91425">
            <a:spAutoFit/>
          </a:bodyPr>
          <a:lstStyle/>
          <a:p>
            <a:pPr indent="0" lvl="0" marL="0" rtl="0" algn="ctr">
              <a:lnSpc>
                <a:spcPct val="107000"/>
              </a:lnSpc>
              <a:spcBef>
                <a:spcPts val="0"/>
              </a:spcBef>
              <a:spcAft>
                <a:spcPts val="0"/>
              </a:spcAft>
              <a:buClr>
                <a:schemeClr val="dk1"/>
              </a:buClr>
              <a:buSzPts val="1100"/>
              <a:buFont typeface="Arial"/>
              <a:buNone/>
            </a:pPr>
            <a:r>
              <a:rPr b="1" lang="en-GB" sz="2300">
                <a:solidFill>
                  <a:schemeClr val="lt1"/>
                </a:solidFill>
                <a:latin typeface="Comic Sans MS"/>
                <a:ea typeface="Comic Sans MS"/>
                <a:cs typeface="Comic Sans MS"/>
                <a:sym typeface="Comic Sans MS"/>
              </a:rPr>
              <a:t>Glupteba's UEFI Bootkit - 2024 - Unit 42:</a:t>
            </a:r>
            <a:endParaRPr b="1" sz="2300">
              <a:solidFill>
                <a:schemeClr val="lt1"/>
              </a:solidFill>
              <a:latin typeface="Comic Sans MS"/>
              <a:ea typeface="Comic Sans MS"/>
              <a:cs typeface="Comic Sans MS"/>
              <a:sym typeface="Comic Sans MS"/>
            </a:endParaRPr>
          </a:p>
          <a:p>
            <a:pPr indent="0" lvl="0" marL="0" marR="0" rtl="0" algn="ctr">
              <a:lnSpc>
                <a:spcPct val="100000"/>
              </a:lnSpc>
              <a:spcBef>
                <a:spcPts val="0"/>
              </a:spcBef>
              <a:spcAft>
                <a:spcPts val="0"/>
              </a:spcAft>
              <a:buClr>
                <a:srgbClr val="000000"/>
              </a:buClr>
              <a:buSzPts val="2800"/>
              <a:buFont typeface="Arial"/>
              <a:buNone/>
            </a:pPr>
            <a:r>
              <a:t/>
            </a:r>
            <a:endParaRPr sz="2800">
              <a:solidFill>
                <a:schemeClr val="lt2"/>
              </a:solidFill>
              <a:latin typeface="Comic Sans MS"/>
              <a:ea typeface="Comic Sans MS"/>
              <a:cs typeface="Comic Sans MS"/>
              <a:sym typeface="Comic Sans MS"/>
            </a:endParaRPr>
          </a:p>
        </p:txBody>
      </p:sp>
      <p:sp>
        <p:nvSpPr>
          <p:cNvPr id="341" name="Google Shape;341;g352a53ec5cb_0_127"/>
          <p:cNvSpPr txBox="1"/>
          <p:nvPr/>
        </p:nvSpPr>
        <p:spPr>
          <a:xfrm>
            <a:off x="63450" y="1713050"/>
            <a:ext cx="10604700" cy="47718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lang="en-GB" sz="2300">
                <a:solidFill>
                  <a:schemeClr val="lt1"/>
                </a:solidFill>
                <a:latin typeface="Comic Sans MS"/>
                <a:ea typeface="Comic Sans MS"/>
                <a:cs typeface="Comic Sans MS"/>
                <a:sym typeface="Comic Sans MS"/>
              </a:rPr>
              <a:t>Mitigating this windows firmware bootkit</a:t>
            </a:r>
            <a:endParaRPr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800">
                <a:solidFill>
                  <a:schemeClr val="lt1"/>
                </a:solidFill>
                <a:latin typeface="Comic Sans MS"/>
                <a:ea typeface="Comic Sans MS"/>
                <a:cs typeface="Comic Sans MS"/>
                <a:sym typeface="Comic Sans MS"/>
              </a:rPr>
              <a:t>Seemingly, secure boot can mitigate this threat, and windows defender operates at the same level of Glupteba. Meaning detection (and removal) is </a:t>
            </a:r>
            <a:r>
              <a:rPr lang="en-GB" sz="2800">
                <a:solidFill>
                  <a:schemeClr val="lt1"/>
                </a:solidFill>
                <a:latin typeface="Comic Sans MS"/>
                <a:ea typeface="Comic Sans MS"/>
                <a:cs typeface="Comic Sans MS"/>
                <a:sym typeface="Comic Sans MS"/>
              </a:rPr>
              <a:t>relatively</a:t>
            </a:r>
            <a:r>
              <a:rPr lang="en-GB" sz="2800">
                <a:solidFill>
                  <a:schemeClr val="lt1"/>
                </a:solidFill>
                <a:latin typeface="Comic Sans MS"/>
                <a:ea typeface="Comic Sans MS"/>
                <a:cs typeface="Comic Sans MS"/>
                <a:sym typeface="Comic Sans MS"/>
              </a:rPr>
              <a:t> possible.</a:t>
            </a:r>
            <a:endParaRPr sz="2800">
              <a:solidFill>
                <a:schemeClr val="lt1"/>
              </a:solidFill>
              <a:latin typeface="Comic Sans MS"/>
              <a:ea typeface="Comic Sans MS"/>
              <a:cs typeface="Comic Sans MS"/>
              <a:sym typeface="Comic Sans MS"/>
            </a:endParaRPr>
          </a:p>
        </p:txBody>
      </p:sp>
      <p:pic>
        <p:nvPicPr>
          <p:cNvPr id="342" name="Google Shape;342;g352a53ec5cb_0_127"/>
          <p:cNvPicPr preferRelativeResize="0"/>
          <p:nvPr/>
        </p:nvPicPr>
        <p:blipFill>
          <a:blip r:embed="rId4">
            <a:alphaModFix/>
          </a:blip>
          <a:stretch>
            <a:fillRect/>
          </a:stretch>
        </p:blipFill>
        <p:spPr>
          <a:xfrm>
            <a:off x="214025" y="2507075"/>
            <a:ext cx="11763950" cy="1261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g352a53ec5cb_0_68"/>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349" name="Google Shape;349;g352a53ec5cb_0_68"/>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350" name="Google Shape;350;g352a53ec5cb_0_68"/>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51" name="Google Shape;351;g352a53ec5cb_0_68"/>
          <p:cNvSpPr txBox="1"/>
          <p:nvPr/>
        </p:nvSpPr>
        <p:spPr>
          <a:xfrm>
            <a:off x="63450" y="1913925"/>
            <a:ext cx="4572900" cy="47718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b="1" lang="en-GB" sz="2300">
                <a:solidFill>
                  <a:schemeClr val="lt1"/>
                </a:solidFill>
                <a:latin typeface="Comic Sans MS"/>
                <a:ea typeface="Comic Sans MS"/>
                <a:cs typeface="Comic Sans MS"/>
                <a:sym typeface="Comic Sans MS"/>
              </a:rPr>
              <a:t>The bootkit was discovered through code analysis with a disassembler, </a:t>
            </a:r>
            <a:r>
              <a:rPr b="1" lang="en-GB" sz="2300">
                <a:solidFill>
                  <a:schemeClr val="lt1"/>
                </a:solidFill>
                <a:latin typeface="Comic Sans MS"/>
                <a:ea typeface="Comic Sans MS"/>
                <a:cs typeface="Comic Sans MS"/>
                <a:sym typeface="Comic Sans MS"/>
              </a:rPr>
              <a:t>giveaway strings such as this were found:</a:t>
            </a:r>
            <a:endParaRPr sz="2800">
              <a:solidFill>
                <a:schemeClr val="lt1"/>
              </a:solidFill>
              <a:latin typeface="Comic Sans MS"/>
              <a:ea typeface="Comic Sans MS"/>
              <a:cs typeface="Comic Sans MS"/>
              <a:sym typeface="Comic Sans MS"/>
            </a:endParaRPr>
          </a:p>
        </p:txBody>
      </p:sp>
      <p:pic>
        <p:nvPicPr>
          <p:cNvPr id="352" name="Google Shape;352;g352a53ec5cb_0_68"/>
          <p:cNvPicPr preferRelativeResize="0"/>
          <p:nvPr/>
        </p:nvPicPr>
        <p:blipFill>
          <a:blip r:embed="rId4">
            <a:alphaModFix/>
          </a:blip>
          <a:stretch>
            <a:fillRect/>
          </a:stretch>
        </p:blipFill>
        <p:spPr>
          <a:xfrm>
            <a:off x="4636294" y="0"/>
            <a:ext cx="7555712" cy="6858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g352a53ec5cb_0_183"/>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359" name="Google Shape;359;g352a53ec5cb_0_183"/>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360" name="Google Shape;360;g352a53ec5cb_0_18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61" name="Google Shape;361;g352a53ec5cb_0_183"/>
          <p:cNvSpPr txBox="1"/>
          <p:nvPr/>
        </p:nvSpPr>
        <p:spPr>
          <a:xfrm>
            <a:off x="63450" y="1913925"/>
            <a:ext cx="12005400" cy="47718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b="1" lang="en-GB" sz="2300">
                <a:solidFill>
                  <a:schemeClr val="lt1"/>
                </a:solidFill>
                <a:latin typeface="Comic Sans MS"/>
                <a:ea typeface="Comic Sans MS"/>
                <a:cs typeface="Comic Sans MS"/>
                <a:sym typeface="Comic Sans MS"/>
              </a:rPr>
              <a:t>As with all malware, rootkits are </a:t>
            </a:r>
            <a:r>
              <a:rPr b="1" lang="en-GB" sz="2300">
                <a:solidFill>
                  <a:schemeClr val="lt1"/>
                </a:solidFill>
                <a:latin typeface="Comic Sans MS"/>
                <a:ea typeface="Comic Sans MS"/>
                <a:cs typeface="Comic Sans MS"/>
                <a:sym typeface="Comic Sans MS"/>
              </a:rPr>
              <a:t>mostly installed via social engineering. In more sophisticated cases it could be caused by an unknown bug/vulnerability. But this is unusual.</a:t>
            </a:r>
            <a:endParaRPr sz="2800">
              <a:solidFill>
                <a:schemeClr val="lt1"/>
              </a:solidFill>
              <a:latin typeface="Comic Sans MS"/>
              <a:ea typeface="Comic Sans MS"/>
              <a:cs typeface="Comic Sans MS"/>
              <a:sym typeface="Comic Sans MS"/>
            </a:endParaRPr>
          </a:p>
        </p:txBody>
      </p:sp>
      <p:sp>
        <p:nvSpPr>
          <p:cNvPr id="362" name="Google Shape;362;g352a53ec5cb_0_183"/>
          <p:cNvSpPr txBox="1"/>
          <p:nvPr/>
        </p:nvSpPr>
        <p:spPr>
          <a:xfrm>
            <a:off x="3709800" y="339650"/>
            <a:ext cx="4772400" cy="5388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b="1" lang="en-GB" sz="2300">
                <a:solidFill>
                  <a:schemeClr val="lt1"/>
                </a:solidFill>
                <a:latin typeface="Comic Sans MS"/>
                <a:ea typeface="Comic Sans MS"/>
                <a:cs typeface="Comic Sans MS"/>
                <a:sym typeface="Comic Sans MS"/>
              </a:rPr>
              <a:t>Installing a rootkit</a:t>
            </a:r>
            <a:endParaRPr sz="2800">
              <a:solidFill>
                <a:schemeClr val="lt2"/>
              </a:solidFill>
              <a:latin typeface="Comic Sans MS"/>
              <a:ea typeface="Comic Sans MS"/>
              <a:cs typeface="Comic Sans MS"/>
              <a:sym typeface="Comic Sans MS"/>
            </a:endParaRPr>
          </a:p>
        </p:txBody>
      </p:sp>
      <p:pic>
        <p:nvPicPr>
          <p:cNvPr id="363" name="Google Shape;363;g352a53ec5cb_0_183"/>
          <p:cNvPicPr preferRelativeResize="0"/>
          <p:nvPr/>
        </p:nvPicPr>
        <p:blipFill>
          <a:blip r:embed="rId4">
            <a:alphaModFix/>
          </a:blip>
          <a:stretch>
            <a:fillRect/>
          </a:stretch>
        </p:blipFill>
        <p:spPr>
          <a:xfrm>
            <a:off x="785800" y="3266238"/>
            <a:ext cx="10620375" cy="3419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308c0d0a792_0_301"/>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pic>
        <p:nvPicPr>
          <p:cNvPr id="169" name="Google Shape;169;g308c0d0a792_0_30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70" name="Google Shape;170;g308c0d0a792_0_301"/>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sp>
        <p:nvSpPr>
          <p:cNvPr id="171" name="Google Shape;171;g308c0d0a792_0_301"/>
          <p:cNvSpPr txBox="1"/>
          <p:nvPr/>
        </p:nvSpPr>
        <p:spPr>
          <a:xfrm>
            <a:off x="3754650" y="1068625"/>
            <a:ext cx="4682700" cy="606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i="0" lang="en-GB" sz="2800" u="none" cap="none" strike="noStrike">
                <a:solidFill>
                  <a:schemeClr val="lt1"/>
                </a:solidFill>
                <a:latin typeface="Comic Sans MS"/>
                <a:ea typeface="Comic Sans MS"/>
                <a:cs typeface="Comic Sans MS"/>
                <a:sym typeface="Comic Sans MS"/>
              </a:rPr>
              <a:t>D</a:t>
            </a:r>
            <a:r>
              <a:rPr lang="en-GB" sz="2800">
                <a:solidFill>
                  <a:schemeClr val="lt1"/>
                </a:solidFill>
                <a:latin typeface="Comic Sans MS"/>
                <a:ea typeface="Comic Sans MS"/>
                <a:cs typeface="Comic Sans MS"/>
                <a:sym typeface="Comic Sans MS"/>
              </a:rPr>
              <a:t>o</a:t>
            </a:r>
            <a:r>
              <a:rPr i="0" lang="en-GB" sz="2800" u="none" cap="none" strike="noStrike">
                <a:solidFill>
                  <a:schemeClr val="lt1"/>
                </a:solidFill>
                <a:latin typeface="Comic Sans MS"/>
                <a:ea typeface="Comic Sans MS"/>
                <a:cs typeface="Comic Sans MS"/>
                <a:sym typeface="Comic Sans MS"/>
              </a:rPr>
              <a:t>n’t D</a:t>
            </a:r>
            <a:r>
              <a:rPr lang="en-GB" sz="2800">
                <a:solidFill>
                  <a:schemeClr val="lt1"/>
                </a:solidFill>
                <a:latin typeface="Comic Sans MS"/>
                <a:ea typeface="Comic Sans MS"/>
                <a:cs typeface="Comic Sans MS"/>
                <a:sym typeface="Comic Sans MS"/>
              </a:rPr>
              <a:t>o</a:t>
            </a:r>
            <a:r>
              <a:rPr i="0" lang="en-GB" sz="2800" u="none" cap="none" strike="noStrike">
                <a:solidFill>
                  <a:schemeClr val="lt1"/>
                </a:solidFill>
                <a:latin typeface="Comic Sans MS"/>
                <a:ea typeface="Comic Sans MS"/>
                <a:cs typeface="Comic Sans MS"/>
                <a:sym typeface="Comic Sans MS"/>
              </a:rPr>
              <a:t> ill</a:t>
            </a:r>
            <a:r>
              <a:rPr lang="en-GB" sz="2800">
                <a:solidFill>
                  <a:schemeClr val="lt1"/>
                </a:solidFill>
                <a:latin typeface="Comic Sans MS"/>
                <a:ea typeface="Comic Sans MS"/>
                <a:cs typeface="Comic Sans MS"/>
                <a:sym typeface="Comic Sans MS"/>
              </a:rPr>
              <a:t>e</a:t>
            </a:r>
            <a:r>
              <a:rPr i="0" lang="en-GB" sz="2800" u="none" cap="none" strike="noStrike">
                <a:solidFill>
                  <a:schemeClr val="lt1"/>
                </a:solidFill>
                <a:latin typeface="Comic Sans MS"/>
                <a:ea typeface="Comic Sans MS"/>
                <a:cs typeface="Comic Sans MS"/>
                <a:sym typeface="Comic Sans MS"/>
              </a:rPr>
              <a:t>gal Sh</a:t>
            </a:r>
            <a:r>
              <a:rPr lang="en-GB" sz="2800">
                <a:solidFill>
                  <a:schemeClr val="lt1"/>
                </a:solidFill>
                <a:latin typeface="Comic Sans MS"/>
                <a:ea typeface="Comic Sans MS"/>
                <a:cs typeface="Comic Sans MS"/>
                <a:sym typeface="Comic Sans MS"/>
              </a:rPr>
              <a:t>i</a:t>
            </a:r>
            <a:r>
              <a:rPr i="0" lang="en-GB" sz="2800" u="none" cap="none" strike="noStrike">
                <a:solidFill>
                  <a:schemeClr val="lt1"/>
                </a:solidFill>
                <a:latin typeface="Comic Sans MS"/>
                <a:ea typeface="Comic Sans MS"/>
                <a:cs typeface="Comic Sans MS"/>
                <a:sym typeface="Comic Sans MS"/>
              </a:rPr>
              <a:t>t!</a:t>
            </a:r>
            <a:r>
              <a:rPr i="0" lang="en-GB" sz="2800" u="none" cap="none" strike="noStrike">
                <a:solidFill>
                  <a:schemeClr val="dk1"/>
                </a:solidFill>
                <a:latin typeface="Comic Sans MS"/>
                <a:ea typeface="Comic Sans MS"/>
                <a:cs typeface="Comic Sans MS"/>
                <a:sym typeface="Comic Sans MS"/>
              </a:rPr>
              <a:t> </a:t>
            </a:r>
            <a:endParaRPr i="0" sz="2800" u="none" cap="none" strike="noStrike">
              <a:solidFill>
                <a:schemeClr val="dk1"/>
              </a:solidFill>
              <a:latin typeface="Comic Sans MS"/>
              <a:ea typeface="Comic Sans MS"/>
              <a:cs typeface="Comic Sans MS"/>
              <a:sym typeface="Comic Sans MS"/>
            </a:endParaRPr>
          </a:p>
        </p:txBody>
      </p:sp>
      <p:pic>
        <p:nvPicPr>
          <p:cNvPr id="172" name="Google Shape;172;g308c0d0a792_0_301"/>
          <p:cNvPicPr preferRelativeResize="0"/>
          <p:nvPr/>
        </p:nvPicPr>
        <p:blipFill rotWithShape="1">
          <a:blip r:embed="rId4">
            <a:alphaModFix/>
          </a:blip>
          <a:srcRect b="0" l="12814" r="24057" t="0"/>
          <a:stretch/>
        </p:blipFill>
        <p:spPr>
          <a:xfrm>
            <a:off x="2043550" y="2417350"/>
            <a:ext cx="2390400" cy="2840400"/>
          </a:xfrm>
          <a:prstGeom prst="flowChartAlternateProcess">
            <a:avLst/>
          </a:prstGeom>
          <a:noFill/>
          <a:ln>
            <a:noFill/>
          </a:ln>
        </p:spPr>
      </p:pic>
      <p:pic>
        <p:nvPicPr>
          <p:cNvPr id="173" name="Google Shape;173;g308c0d0a792_0_301"/>
          <p:cNvPicPr preferRelativeResize="0"/>
          <p:nvPr/>
        </p:nvPicPr>
        <p:blipFill rotWithShape="1">
          <a:blip r:embed="rId5">
            <a:alphaModFix/>
          </a:blip>
          <a:srcRect b="0" l="0" r="0" t="0"/>
          <a:stretch/>
        </p:blipFill>
        <p:spPr>
          <a:xfrm>
            <a:off x="4811401" y="2552950"/>
            <a:ext cx="2569200" cy="2569200"/>
          </a:xfrm>
          <a:prstGeom prst="rect">
            <a:avLst/>
          </a:prstGeom>
          <a:noFill/>
          <a:ln>
            <a:noFill/>
          </a:ln>
        </p:spPr>
      </p:pic>
      <p:pic>
        <p:nvPicPr>
          <p:cNvPr id="174" name="Google Shape;174;g308c0d0a792_0_301"/>
          <p:cNvPicPr preferRelativeResize="0"/>
          <p:nvPr/>
        </p:nvPicPr>
        <p:blipFill rotWithShape="1">
          <a:blip r:embed="rId6">
            <a:alphaModFix/>
          </a:blip>
          <a:srcRect b="0" l="14408" r="14393" t="0"/>
          <a:stretch/>
        </p:blipFill>
        <p:spPr>
          <a:xfrm>
            <a:off x="7758038" y="2441038"/>
            <a:ext cx="2980500" cy="2793000"/>
          </a:xfrm>
          <a:prstGeom prst="flowChartAlternateProcess">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g352a53ec5cb_0_164"/>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370" name="Google Shape;370;g352a53ec5cb_0_164"/>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371" name="Google Shape;371;g352a53ec5cb_0_164"/>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72" name="Google Shape;372;g352a53ec5cb_0_164"/>
          <p:cNvSpPr txBox="1"/>
          <p:nvPr/>
        </p:nvSpPr>
        <p:spPr>
          <a:xfrm>
            <a:off x="63450" y="1913925"/>
            <a:ext cx="11948100" cy="4771800"/>
          </a:xfrm>
          <a:prstGeom prst="rect">
            <a:avLst/>
          </a:prstGeom>
          <a:noFill/>
          <a:ln>
            <a:noFill/>
          </a:ln>
        </p:spPr>
        <p:txBody>
          <a:bodyPr anchorCtr="0" anchor="t" bIns="91425" lIns="91425" spcFirstLastPara="1" rIns="91425" wrap="square" tIns="91425">
            <a:noAutofit/>
          </a:bodyPr>
          <a:lstStyle/>
          <a:p>
            <a:pPr indent="-406400" lvl="0" marL="457200" rtl="0" algn="l">
              <a:lnSpc>
                <a:spcPct val="107000"/>
              </a:lnSpc>
              <a:spcBef>
                <a:spcPts val="0"/>
              </a:spcBef>
              <a:spcAft>
                <a:spcPts val="0"/>
              </a:spcAft>
              <a:buClr>
                <a:schemeClr val="lt1"/>
              </a:buClr>
              <a:buSzPts val="2800"/>
              <a:buFont typeface="Comic Sans MS"/>
              <a:buChar char="●"/>
            </a:pPr>
            <a:r>
              <a:rPr b="1" lang="en-GB" sz="2300">
                <a:solidFill>
                  <a:schemeClr val="lt1"/>
                </a:solidFill>
                <a:latin typeface="Comic Sans MS"/>
                <a:ea typeface="Comic Sans MS"/>
                <a:cs typeface="Comic Sans MS"/>
                <a:sym typeface="Comic Sans MS"/>
              </a:rPr>
              <a:t>Rootkits are not always ‘malicious’, even if I don’t agree with them.</a:t>
            </a:r>
            <a:endParaRPr b="1" sz="2300">
              <a:solidFill>
                <a:schemeClr val="lt1"/>
              </a:solidFill>
              <a:latin typeface="Comic Sans MS"/>
              <a:ea typeface="Comic Sans MS"/>
              <a:cs typeface="Comic Sans MS"/>
              <a:sym typeface="Comic Sans MS"/>
            </a:endParaRPr>
          </a:p>
          <a:p>
            <a:pPr indent="-374650" lvl="0" marL="457200" rtl="0" algn="l">
              <a:lnSpc>
                <a:spcPct val="107000"/>
              </a:lnSpc>
              <a:spcBef>
                <a:spcPts val="0"/>
              </a:spcBef>
              <a:spcAft>
                <a:spcPts val="0"/>
              </a:spcAft>
              <a:buClr>
                <a:schemeClr val="lt1"/>
              </a:buClr>
              <a:buSzPts val="2300"/>
              <a:buFont typeface="Comic Sans MS"/>
              <a:buChar char="●"/>
            </a:pPr>
            <a:r>
              <a:rPr b="1" lang="en-GB" sz="2300">
                <a:solidFill>
                  <a:schemeClr val="lt1"/>
                </a:solidFill>
                <a:latin typeface="Comic Sans MS"/>
                <a:ea typeface="Comic Sans MS"/>
                <a:cs typeface="Comic Sans MS"/>
                <a:sym typeface="Comic Sans MS"/>
              </a:rPr>
              <a:t>What a rootkit is.</a:t>
            </a:r>
            <a:endParaRPr b="1" sz="2300">
              <a:solidFill>
                <a:schemeClr val="lt1"/>
              </a:solidFill>
              <a:latin typeface="Comic Sans MS"/>
              <a:ea typeface="Comic Sans MS"/>
              <a:cs typeface="Comic Sans MS"/>
              <a:sym typeface="Comic Sans MS"/>
            </a:endParaRPr>
          </a:p>
          <a:p>
            <a:pPr indent="-374650" lvl="0" marL="457200" rtl="0" algn="l">
              <a:lnSpc>
                <a:spcPct val="107000"/>
              </a:lnSpc>
              <a:spcBef>
                <a:spcPts val="0"/>
              </a:spcBef>
              <a:spcAft>
                <a:spcPts val="0"/>
              </a:spcAft>
              <a:buClr>
                <a:schemeClr val="lt1"/>
              </a:buClr>
              <a:buSzPts val="2300"/>
              <a:buFont typeface="Comic Sans MS"/>
              <a:buChar char="●"/>
            </a:pPr>
            <a:r>
              <a:rPr b="1" lang="en-GB" sz="2300">
                <a:solidFill>
                  <a:schemeClr val="lt1"/>
                </a:solidFill>
                <a:latin typeface="Comic Sans MS"/>
                <a:ea typeface="Comic Sans MS"/>
                <a:cs typeface="Comic Sans MS"/>
                <a:sym typeface="Comic Sans MS"/>
              </a:rPr>
              <a:t>What a rootkit does/can do at different levels of privilege (kernel or user mode).</a:t>
            </a:r>
            <a:endParaRPr b="1" sz="2300">
              <a:solidFill>
                <a:schemeClr val="lt1"/>
              </a:solidFill>
              <a:latin typeface="Comic Sans MS"/>
              <a:ea typeface="Comic Sans MS"/>
              <a:cs typeface="Comic Sans MS"/>
              <a:sym typeface="Comic Sans MS"/>
            </a:endParaRPr>
          </a:p>
          <a:p>
            <a:pPr indent="-374650" lvl="0" marL="457200" rtl="0" algn="l">
              <a:lnSpc>
                <a:spcPct val="107000"/>
              </a:lnSpc>
              <a:spcBef>
                <a:spcPts val="0"/>
              </a:spcBef>
              <a:spcAft>
                <a:spcPts val="0"/>
              </a:spcAft>
              <a:buClr>
                <a:schemeClr val="lt1"/>
              </a:buClr>
              <a:buSzPts val="2300"/>
              <a:buFont typeface="Comic Sans MS"/>
              <a:buChar char="●"/>
            </a:pPr>
            <a:r>
              <a:rPr b="1" lang="en-GB" sz="2300">
                <a:solidFill>
                  <a:schemeClr val="lt1"/>
                </a:solidFill>
                <a:latin typeface="Comic Sans MS"/>
                <a:ea typeface="Comic Sans MS"/>
                <a:cs typeface="Comic Sans MS"/>
                <a:sym typeface="Comic Sans MS"/>
              </a:rPr>
              <a:t>Rootkits are simply a part of a larger scheme, when it comes to malware.</a:t>
            </a:r>
            <a:endParaRPr b="1" sz="2300">
              <a:solidFill>
                <a:schemeClr val="lt1"/>
              </a:solidFill>
              <a:latin typeface="Comic Sans MS"/>
              <a:ea typeface="Comic Sans MS"/>
              <a:cs typeface="Comic Sans MS"/>
              <a:sym typeface="Comic Sans MS"/>
            </a:endParaRPr>
          </a:p>
          <a:p>
            <a:pPr indent="-374650" lvl="0" marL="457200" rtl="0" algn="l">
              <a:lnSpc>
                <a:spcPct val="107000"/>
              </a:lnSpc>
              <a:spcBef>
                <a:spcPts val="0"/>
              </a:spcBef>
              <a:spcAft>
                <a:spcPts val="0"/>
              </a:spcAft>
              <a:buClr>
                <a:schemeClr val="lt1"/>
              </a:buClr>
              <a:buSzPts val="2300"/>
              <a:buFont typeface="Comic Sans MS"/>
              <a:buChar char="●"/>
            </a:pPr>
            <a:r>
              <a:rPr b="1" lang="en-GB" sz="2300">
                <a:solidFill>
                  <a:schemeClr val="lt1"/>
                </a:solidFill>
                <a:latin typeface="Comic Sans MS"/>
                <a:ea typeface="Comic Sans MS"/>
                <a:cs typeface="Comic Sans MS"/>
                <a:sym typeface="Comic Sans MS"/>
              </a:rPr>
              <a:t>The </a:t>
            </a:r>
            <a:r>
              <a:rPr b="1" lang="en-GB" sz="2300">
                <a:solidFill>
                  <a:schemeClr val="lt1"/>
                </a:solidFill>
                <a:latin typeface="Comic Sans MS"/>
                <a:ea typeface="Comic Sans MS"/>
                <a:cs typeface="Comic Sans MS"/>
                <a:sym typeface="Comic Sans MS"/>
              </a:rPr>
              <a:t>Glupteba malware campaign used a ‘UEFI’ rootkit, which happens to be open source. Meaning you can too! (but don’t because that’s illegal, if used maliciously)</a:t>
            </a:r>
            <a:endParaRPr b="1" sz="2300">
              <a:solidFill>
                <a:schemeClr val="lt1"/>
              </a:solidFill>
              <a:latin typeface="Comic Sans MS"/>
              <a:ea typeface="Comic Sans MS"/>
              <a:cs typeface="Comic Sans MS"/>
              <a:sym typeface="Comic Sans MS"/>
            </a:endParaRPr>
          </a:p>
        </p:txBody>
      </p:sp>
      <p:sp>
        <p:nvSpPr>
          <p:cNvPr id="373" name="Google Shape;373;g352a53ec5cb_0_164"/>
          <p:cNvSpPr txBox="1"/>
          <p:nvPr/>
        </p:nvSpPr>
        <p:spPr>
          <a:xfrm>
            <a:off x="3709800" y="339650"/>
            <a:ext cx="4772400" cy="994500"/>
          </a:xfrm>
          <a:prstGeom prst="rect">
            <a:avLst/>
          </a:prstGeom>
          <a:noFill/>
          <a:ln>
            <a:noFill/>
          </a:ln>
        </p:spPr>
        <p:txBody>
          <a:bodyPr anchorCtr="0" anchor="t" bIns="91425" lIns="91425" spcFirstLastPara="1" rIns="91425" wrap="square" tIns="91425">
            <a:spAutoFit/>
          </a:bodyPr>
          <a:lstStyle/>
          <a:p>
            <a:pPr indent="0" lvl="0" marL="0" rtl="0" algn="ctr">
              <a:lnSpc>
                <a:spcPct val="107000"/>
              </a:lnSpc>
              <a:spcBef>
                <a:spcPts val="0"/>
              </a:spcBef>
              <a:spcAft>
                <a:spcPts val="0"/>
              </a:spcAft>
              <a:buClr>
                <a:schemeClr val="dk1"/>
              </a:buClr>
              <a:buSzPts val="1100"/>
              <a:buFont typeface="Arial"/>
              <a:buNone/>
            </a:pPr>
            <a:r>
              <a:rPr b="1" lang="en-GB" sz="2300">
                <a:solidFill>
                  <a:schemeClr val="lt1"/>
                </a:solidFill>
                <a:latin typeface="Comic Sans MS"/>
                <a:ea typeface="Comic Sans MS"/>
                <a:cs typeface="Comic Sans MS"/>
                <a:sym typeface="Comic Sans MS"/>
              </a:rPr>
              <a:t>What did we learn?</a:t>
            </a:r>
            <a:endParaRPr b="1" sz="2300">
              <a:solidFill>
                <a:schemeClr val="lt1"/>
              </a:solidFill>
              <a:latin typeface="Comic Sans MS"/>
              <a:ea typeface="Comic Sans MS"/>
              <a:cs typeface="Comic Sans MS"/>
              <a:sym typeface="Comic Sans MS"/>
            </a:endParaRPr>
          </a:p>
          <a:p>
            <a:pPr indent="0" lvl="0" marL="0" marR="0" rtl="0" algn="ctr">
              <a:lnSpc>
                <a:spcPct val="100000"/>
              </a:lnSpc>
              <a:spcBef>
                <a:spcPts val="0"/>
              </a:spcBef>
              <a:spcAft>
                <a:spcPts val="0"/>
              </a:spcAft>
              <a:buClr>
                <a:srgbClr val="000000"/>
              </a:buClr>
              <a:buSzPts val="2800"/>
              <a:buFont typeface="Arial"/>
              <a:buNone/>
            </a:pPr>
            <a:r>
              <a:t/>
            </a:r>
            <a:endParaRPr sz="2800">
              <a:solidFill>
                <a:schemeClr val="lt2"/>
              </a:solidFill>
              <a:latin typeface="Comic Sans MS"/>
              <a:ea typeface="Comic Sans MS"/>
              <a:cs typeface="Comic Sans MS"/>
              <a:sym typeface="Comic Sans M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g308c0d0a792_0_352"/>
          <p:cNvSpPr txBox="1"/>
          <p:nvPr>
            <p:ph idx="1" type="subTitle"/>
          </p:nvPr>
        </p:nvSpPr>
        <p:spPr>
          <a:xfrm flipH="1" rot="10800000">
            <a:off x="2130275" y="4854582"/>
            <a:ext cx="1288500" cy="9573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2400"/>
              <a:buNone/>
            </a:pPr>
            <a:r>
              <a:t/>
            </a:r>
            <a:endParaRPr/>
          </a:p>
        </p:txBody>
      </p:sp>
      <p:sp>
        <p:nvSpPr>
          <p:cNvPr id="380" name="Google Shape;380;g308c0d0a792_0_352"/>
          <p:cNvSpPr txBox="1"/>
          <p:nvPr>
            <p:ph type="ctrTitle"/>
          </p:nvPr>
        </p:nvSpPr>
        <p:spPr>
          <a:xfrm>
            <a:off x="2837575" y="1625837"/>
            <a:ext cx="2687400" cy="10263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SzPts val="6000"/>
              <a:buNone/>
            </a:pPr>
            <a:r>
              <a:t/>
            </a:r>
            <a:endParaRPr/>
          </a:p>
        </p:txBody>
      </p:sp>
      <p:pic>
        <p:nvPicPr>
          <p:cNvPr id="381" name="Google Shape;381;g308c0d0a792_0_352"/>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82" name="Google Shape;382;g308c0d0a792_0_352"/>
          <p:cNvSpPr txBox="1"/>
          <p:nvPr/>
        </p:nvSpPr>
        <p:spPr>
          <a:xfrm>
            <a:off x="4660925" y="810600"/>
            <a:ext cx="3000000" cy="923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4800"/>
              <a:buFont typeface="Arial"/>
              <a:buNone/>
            </a:pPr>
            <a:r>
              <a:rPr b="0" i="0" lang="en-GB" sz="4800" u="none" cap="none" strike="noStrike">
                <a:solidFill>
                  <a:schemeClr val="lt1"/>
                </a:solidFill>
                <a:latin typeface="Spectral"/>
                <a:ea typeface="Spectral"/>
                <a:cs typeface="Spectral"/>
                <a:sym typeface="Spectral"/>
              </a:rPr>
              <a:t>Your turn!</a:t>
            </a:r>
            <a:endParaRPr b="0" i="0" sz="4800" u="none" cap="none" strike="noStrike">
              <a:solidFill>
                <a:schemeClr val="lt1"/>
              </a:solidFill>
              <a:latin typeface="Spectral"/>
              <a:ea typeface="Spectral"/>
              <a:cs typeface="Spectral"/>
              <a:sym typeface="Spectral"/>
            </a:endParaRPr>
          </a:p>
        </p:txBody>
      </p:sp>
      <p:sp>
        <p:nvSpPr>
          <p:cNvPr id="383" name="Google Shape;383;g308c0d0a792_0_352"/>
          <p:cNvSpPr txBox="1"/>
          <p:nvPr/>
        </p:nvSpPr>
        <p:spPr>
          <a:xfrm>
            <a:off x="1679875" y="2301275"/>
            <a:ext cx="3845100" cy="24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800">
                <a:solidFill>
                  <a:schemeClr val="lt1"/>
                </a:solidFill>
                <a:latin typeface="Calibri"/>
                <a:ea typeface="Calibri"/>
                <a:cs typeface="Calibri"/>
                <a:sym typeface="Calibri"/>
              </a:rPr>
              <a:t>Task 1: create a malicious ‘cat’ binary and replace with the original binary.</a:t>
            </a:r>
            <a:endParaRPr sz="2800">
              <a:solidFill>
                <a:schemeClr val="lt1"/>
              </a:solidFill>
              <a:latin typeface="Calibri"/>
              <a:ea typeface="Calibri"/>
              <a:cs typeface="Calibri"/>
              <a:sym typeface="Calibri"/>
            </a:endParaRPr>
          </a:p>
        </p:txBody>
      </p:sp>
      <p:sp>
        <p:nvSpPr>
          <p:cNvPr id="384" name="Google Shape;384;g308c0d0a792_0_352"/>
          <p:cNvSpPr txBox="1"/>
          <p:nvPr/>
        </p:nvSpPr>
        <p:spPr>
          <a:xfrm>
            <a:off x="6787500" y="2301275"/>
            <a:ext cx="3845100" cy="24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800">
                <a:solidFill>
                  <a:schemeClr val="lt1"/>
                </a:solidFill>
                <a:latin typeface="Calibri"/>
                <a:ea typeface="Calibri"/>
                <a:cs typeface="Calibri"/>
                <a:sym typeface="Calibri"/>
              </a:rPr>
              <a:t>Task 2: Find a tool online that can detect that this binary is modified. (there are many, feel free to ask for hints if stuck)</a:t>
            </a:r>
            <a:endParaRPr sz="2800">
              <a:solidFill>
                <a:schemeClr val="lt1"/>
              </a:solidFill>
              <a:latin typeface="Calibri"/>
              <a:ea typeface="Calibri"/>
              <a:cs typeface="Calibri"/>
              <a:sym typeface="Calibri"/>
            </a:endParaRPr>
          </a:p>
        </p:txBody>
      </p:sp>
      <p:sp>
        <p:nvSpPr>
          <p:cNvPr id="385" name="Google Shape;385;g308c0d0a792_0_352"/>
          <p:cNvSpPr txBox="1"/>
          <p:nvPr/>
        </p:nvSpPr>
        <p:spPr>
          <a:xfrm>
            <a:off x="1679875" y="3922525"/>
            <a:ext cx="3845100" cy="24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lt1"/>
                </a:solidFill>
                <a:latin typeface="Calibri"/>
                <a:ea typeface="Calibri"/>
                <a:cs typeface="Calibri"/>
                <a:sym typeface="Calibri"/>
              </a:rPr>
              <a:t>Task 3: Replace the, now malicious, binary with a fresh and official / safe to use tool. (get it back to normal)</a:t>
            </a:r>
            <a:endParaRPr sz="2100">
              <a:solidFill>
                <a:schemeClr val="lt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g352a53ec5cb_0_198"/>
          <p:cNvSpPr txBox="1"/>
          <p:nvPr>
            <p:ph idx="1" type="subTitle"/>
          </p:nvPr>
        </p:nvSpPr>
        <p:spPr>
          <a:xfrm flipH="1" rot="10800000">
            <a:off x="2130275" y="4854582"/>
            <a:ext cx="1288500" cy="9573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2400"/>
              <a:buNone/>
            </a:pPr>
            <a:r>
              <a:t/>
            </a:r>
            <a:endParaRPr/>
          </a:p>
        </p:txBody>
      </p:sp>
      <p:sp>
        <p:nvSpPr>
          <p:cNvPr id="392" name="Google Shape;392;g352a53ec5cb_0_198"/>
          <p:cNvSpPr txBox="1"/>
          <p:nvPr>
            <p:ph type="ctrTitle"/>
          </p:nvPr>
        </p:nvSpPr>
        <p:spPr>
          <a:xfrm>
            <a:off x="2837575" y="1625837"/>
            <a:ext cx="2687400" cy="10263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SzPts val="6000"/>
              <a:buNone/>
            </a:pPr>
            <a:r>
              <a:t/>
            </a:r>
            <a:endParaRPr/>
          </a:p>
        </p:txBody>
      </p:sp>
      <p:pic>
        <p:nvPicPr>
          <p:cNvPr id="393" name="Google Shape;393;g352a53ec5cb_0_198"/>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94" name="Google Shape;394;g352a53ec5cb_0_198"/>
          <p:cNvSpPr txBox="1"/>
          <p:nvPr/>
        </p:nvSpPr>
        <p:spPr>
          <a:xfrm>
            <a:off x="4660925" y="810600"/>
            <a:ext cx="3000000" cy="1662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4800"/>
              <a:buFont typeface="Arial"/>
              <a:buNone/>
            </a:pPr>
            <a:r>
              <a:rPr lang="en-GB" sz="4800">
                <a:solidFill>
                  <a:schemeClr val="lt1"/>
                </a:solidFill>
                <a:latin typeface="Spectral"/>
                <a:ea typeface="Spectral"/>
                <a:cs typeface="Spectral"/>
                <a:sym typeface="Spectral"/>
              </a:rPr>
              <a:t>Please visit</a:t>
            </a:r>
            <a:endParaRPr b="0" i="0" sz="4800" u="none" cap="none" strike="noStrike">
              <a:solidFill>
                <a:schemeClr val="lt1"/>
              </a:solidFill>
              <a:latin typeface="Spectral"/>
              <a:ea typeface="Spectral"/>
              <a:cs typeface="Spectral"/>
              <a:sym typeface="Spectral"/>
            </a:endParaRPr>
          </a:p>
        </p:txBody>
      </p:sp>
      <p:sp>
        <p:nvSpPr>
          <p:cNvPr id="395" name="Google Shape;395;g352a53ec5cb_0_198"/>
          <p:cNvSpPr txBox="1"/>
          <p:nvPr/>
        </p:nvSpPr>
        <p:spPr>
          <a:xfrm>
            <a:off x="618175" y="2286925"/>
            <a:ext cx="11823900" cy="24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800" u="sng">
                <a:solidFill>
                  <a:schemeClr val="hlink"/>
                </a:solidFill>
                <a:latin typeface="Calibri"/>
                <a:ea typeface="Calibri"/>
                <a:cs typeface="Calibri"/>
                <a:sym typeface="Calibri"/>
                <a:hlinkClick r:id="rId4"/>
              </a:rPr>
              <a:t>https://unit42.paloaltonetworks.com/glupteba-malware-uefi-bootkit/</a:t>
            </a:r>
            <a:endParaRPr sz="2800">
              <a:solidFill>
                <a:schemeClr val="lt1"/>
              </a:solidFill>
              <a:latin typeface="Calibri"/>
              <a:ea typeface="Calibri"/>
              <a:cs typeface="Calibri"/>
              <a:sym typeface="Calibri"/>
            </a:endParaRPr>
          </a:p>
          <a:p>
            <a:pPr indent="0" lvl="0" marL="0" rtl="0" algn="l">
              <a:spcBef>
                <a:spcPts val="0"/>
              </a:spcBef>
              <a:spcAft>
                <a:spcPts val="0"/>
              </a:spcAft>
              <a:buNone/>
            </a:pPr>
            <a:r>
              <a:t/>
            </a:r>
            <a:endParaRPr sz="2800">
              <a:solidFill>
                <a:schemeClr val="lt1"/>
              </a:solidFill>
              <a:latin typeface="Calibri"/>
              <a:ea typeface="Calibri"/>
              <a:cs typeface="Calibri"/>
              <a:sym typeface="Calibri"/>
            </a:endParaRPr>
          </a:p>
          <a:p>
            <a:pPr indent="0" lvl="0" marL="0" rtl="0" algn="l">
              <a:spcBef>
                <a:spcPts val="0"/>
              </a:spcBef>
              <a:spcAft>
                <a:spcPts val="0"/>
              </a:spcAft>
              <a:buNone/>
            </a:pPr>
            <a:r>
              <a:t/>
            </a:r>
            <a:endParaRPr sz="2800">
              <a:solidFill>
                <a:schemeClr val="lt1"/>
              </a:solidFill>
              <a:latin typeface="Calibri"/>
              <a:ea typeface="Calibri"/>
              <a:cs typeface="Calibri"/>
              <a:sym typeface="Calibri"/>
            </a:endParaRPr>
          </a:p>
          <a:p>
            <a:pPr indent="0" lvl="0" marL="0" rtl="0" algn="l">
              <a:spcBef>
                <a:spcPts val="0"/>
              </a:spcBef>
              <a:spcAft>
                <a:spcPts val="0"/>
              </a:spcAft>
              <a:buNone/>
            </a:pPr>
            <a:r>
              <a:rPr lang="en-GB" sz="2800" u="sng">
                <a:solidFill>
                  <a:schemeClr val="hlink"/>
                </a:solidFill>
                <a:latin typeface="Calibri"/>
                <a:ea typeface="Calibri"/>
                <a:cs typeface="Calibri"/>
                <a:sym typeface="Calibri"/>
                <a:hlinkClick r:id="rId5"/>
              </a:rPr>
              <a:t>https://www.youtube.com/watch?v=AZqKVhPiSoc</a:t>
            </a:r>
            <a:endParaRPr sz="2800">
              <a:solidFill>
                <a:schemeClr val="lt1"/>
              </a:solidFill>
              <a:latin typeface="Calibri"/>
              <a:ea typeface="Calibri"/>
              <a:cs typeface="Calibri"/>
              <a:sym typeface="Calibri"/>
            </a:endParaRPr>
          </a:p>
          <a:p>
            <a:pPr indent="0" lvl="0" marL="0" rtl="0" algn="l">
              <a:spcBef>
                <a:spcPts val="0"/>
              </a:spcBef>
              <a:spcAft>
                <a:spcPts val="0"/>
              </a:spcAft>
              <a:buNone/>
            </a:pPr>
            <a:r>
              <a:t/>
            </a:r>
            <a:endParaRPr sz="2800">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308c0d0a792_3_0"/>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181" name="Google Shape;181;g308c0d0a792_3_0"/>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182" name="Google Shape;182;g308c0d0a792_3_0"/>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83" name="Google Shape;183;g308c0d0a792_3_0"/>
          <p:cNvSpPr txBox="1"/>
          <p:nvPr/>
        </p:nvSpPr>
        <p:spPr>
          <a:xfrm>
            <a:off x="3709800" y="633650"/>
            <a:ext cx="4772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lang="en-GB" sz="2800">
                <a:solidFill>
                  <a:schemeClr val="lt2"/>
                </a:solidFill>
                <a:latin typeface="Comic Sans MS"/>
                <a:ea typeface="Comic Sans MS"/>
                <a:cs typeface="Comic Sans MS"/>
                <a:sym typeface="Comic Sans MS"/>
              </a:rPr>
              <a:t>Preface</a:t>
            </a:r>
            <a:endParaRPr i="0" sz="2800" u="none" cap="none" strike="noStrike">
              <a:solidFill>
                <a:schemeClr val="lt2"/>
              </a:solidFill>
              <a:latin typeface="Comic Sans MS"/>
              <a:ea typeface="Comic Sans MS"/>
              <a:cs typeface="Comic Sans MS"/>
              <a:sym typeface="Comic Sans MS"/>
            </a:endParaRPr>
          </a:p>
        </p:txBody>
      </p:sp>
      <p:sp>
        <p:nvSpPr>
          <p:cNvPr id="184" name="Google Shape;184;g308c0d0a792_3_0"/>
          <p:cNvSpPr txBox="1"/>
          <p:nvPr/>
        </p:nvSpPr>
        <p:spPr>
          <a:xfrm>
            <a:off x="2312775" y="2086100"/>
            <a:ext cx="8355300" cy="47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800">
                <a:solidFill>
                  <a:schemeClr val="lt1"/>
                </a:solidFill>
                <a:latin typeface="Comic Sans MS"/>
                <a:ea typeface="Comic Sans MS"/>
                <a:cs typeface="Comic Sans MS"/>
                <a:sym typeface="Comic Sans MS"/>
              </a:rPr>
              <a:t>Let me preface this post with: I began writing confused of how complex rootkits </a:t>
            </a:r>
            <a:r>
              <a:rPr i="1" lang="en-GB" sz="2800">
                <a:solidFill>
                  <a:schemeClr val="lt1"/>
                </a:solidFill>
                <a:latin typeface="Comic Sans MS"/>
                <a:ea typeface="Comic Sans MS"/>
                <a:cs typeface="Comic Sans MS"/>
                <a:sym typeface="Comic Sans MS"/>
              </a:rPr>
              <a:t>seemed</a:t>
            </a:r>
            <a:r>
              <a:rPr lang="en-GB" sz="2800">
                <a:solidFill>
                  <a:schemeClr val="lt1"/>
                </a:solidFill>
                <a:latin typeface="Comic Sans MS"/>
                <a:ea typeface="Comic Sans MS"/>
                <a:cs typeface="Comic Sans MS"/>
                <a:sym typeface="Comic Sans MS"/>
              </a:rPr>
              <a:t>. In-fact, it was my motivator for writing this.</a:t>
            </a:r>
            <a:endParaRPr sz="28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spcBef>
                <a:spcPts val="0"/>
              </a:spcBef>
              <a:spcAft>
                <a:spcPts val="0"/>
              </a:spcAft>
              <a:buNone/>
            </a:pPr>
            <a:r>
              <a:rPr lang="en-GB" sz="2800">
                <a:solidFill>
                  <a:schemeClr val="lt1"/>
                </a:solidFill>
                <a:latin typeface="Comic Sans MS"/>
                <a:ea typeface="Comic Sans MS"/>
                <a:cs typeface="Comic Sans MS"/>
                <a:sym typeface="Comic Sans MS"/>
              </a:rPr>
              <a:t>However, while creating these slides, it </a:t>
            </a:r>
            <a:r>
              <a:rPr lang="en-GB" sz="2800">
                <a:solidFill>
                  <a:schemeClr val="lt1"/>
                </a:solidFill>
                <a:latin typeface="Comic Sans MS"/>
                <a:ea typeface="Comic Sans MS"/>
                <a:cs typeface="Comic Sans MS"/>
                <a:sym typeface="Comic Sans MS"/>
              </a:rPr>
              <a:t>became</a:t>
            </a:r>
            <a:r>
              <a:rPr lang="en-GB" sz="2800">
                <a:solidFill>
                  <a:schemeClr val="lt1"/>
                </a:solidFill>
                <a:latin typeface="Comic Sans MS"/>
                <a:ea typeface="Comic Sans MS"/>
                <a:cs typeface="Comic Sans MS"/>
                <a:sym typeface="Comic Sans MS"/>
              </a:rPr>
              <a:t> apparent how straightforward* they can be.</a:t>
            </a:r>
            <a:endParaRPr sz="28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spcBef>
                <a:spcPts val="0"/>
              </a:spcBef>
              <a:spcAft>
                <a:spcPts val="0"/>
              </a:spcAft>
              <a:buNone/>
            </a:pPr>
            <a:r>
              <a:rPr lang="en-GB" sz="1700">
                <a:solidFill>
                  <a:schemeClr val="lt1"/>
                </a:solidFill>
                <a:latin typeface="Comic Sans MS"/>
                <a:ea typeface="Comic Sans MS"/>
                <a:cs typeface="Comic Sans MS"/>
                <a:sym typeface="Comic Sans MS"/>
              </a:rPr>
              <a:t>* </a:t>
            </a:r>
            <a:r>
              <a:rPr lang="en-GB" sz="1700">
                <a:solidFill>
                  <a:schemeClr val="lt1"/>
                </a:solidFill>
                <a:latin typeface="Comic Sans MS"/>
                <a:ea typeface="Comic Sans MS"/>
                <a:cs typeface="Comic Sans MS"/>
                <a:sym typeface="Comic Sans MS"/>
              </a:rPr>
              <a:t>(rootkits may not always be straightforward)</a:t>
            </a:r>
            <a:endParaRPr sz="17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800">
              <a:solidFill>
                <a:schemeClr val="lt1"/>
              </a:solidFill>
              <a:latin typeface="Comic Sans MS"/>
              <a:ea typeface="Comic Sans MS"/>
              <a:cs typeface="Comic Sans MS"/>
              <a:sym typeface="Comic Sans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g35201620364_0_2"/>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191" name="Google Shape;191;g35201620364_0_2"/>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192" name="Google Shape;192;g35201620364_0_2"/>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93" name="Google Shape;193;g35201620364_0_2"/>
          <p:cNvSpPr txBox="1"/>
          <p:nvPr/>
        </p:nvSpPr>
        <p:spPr>
          <a:xfrm>
            <a:off x="3709800" y="633650"/>
            <a:ext cx="4772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lang="en-GB" sz="2800">
                <a:solidFill>
                  <a:schemeClr val="lt2"/>
                </a:solidFill>
                <a:latin typeface="Comic Sans MS"/>
                <a:ea typeface="Comic Sans MS"/>
                <a:cs typeface="Comic Sans MS"/>
                <a:sym typeface="Comic Sans MS"/>
              </a:rPr>
              <a:t>The aims of this session</a:t>
            </a:r>
            <a:endParaRPr i="0" sz="2800" u="none" cap="none" strike="noStrike">
              <a:solidFill>
                <a:schemeClr val="lt2"/>
              </a:solidFill>
              <a:latin typeface="Comic Sans MS"/>
              <a:ea typeface="Comic Sans MS"/>
              <a:cs typeface="Comic Sans MS"/>
              <a:sym typeface="Comic Sans MS"/>
            </a:endParaRPr>
          </a:p>
        </p:txBody>
      </p:sp>
      <p:sp>
        <p:nvSpPr>
          <p:cNvPr id="194" name="Google Shape;194;g35201620364_0_2"/>
          <p:cNvSpPr txBox="1"/>
          <p:nvPr/>
        </p:nvSpPr>
        <p:spPr>
          <a:xfrm>
            <a:off x="2312775" y="2086100"/>
            <a:ext cx="8355300" cy="47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800">
                <a:solidFill>
                  <a:schemeClr val="lt1"/>
                </a:solidFill>
                <a:latin typeface="Comic Sans MS"/>
                <a:ea typeface="Comic Sans MS"/>
                <a:cs typeface="Comic Sans MS"/>
                <a:sym typeface="Comic Sans MS"/>
              </a:rPr>
              <a:t>I want to give everyone here a working overview of rootkits in general, in terms of:</a:t>
            </a:r>
            <a:endParaRPr sz="28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800">
              <a:solidFill>
                <a:schemeClr val="lt1"/>
              </a:solidFill>
              <a:latin typeface="Comic Sans MS"/>
              <a:ea typeface="Comic Sans MS"/>
              <a:cs typeface="Comic Sans MS"/>
              <a:sym typeface="Comic Sans MS"/>
            </a:endParaRPr>
          </a:p>
          <a:p>
            <a:pPr indent="-406400" lvl="0" marL="457200" rtl="0" algn="l">
              <a:spcBef>
                <a:spcPts val="0"/>
              </a:spcBef>
              <a:spcAft>
                <a:spcPts val="0"/>
              </a:spcAft>
              <a:buClr>
                <a:schemeClr val="lt1"/>
              </a:buClr>
              <a:buSzPts val="2800"/>
              <a:buFont typeface="Comic Sans MS"/>
              <a:buChar char="●"/>
            </a:pPr>
            <a:r>
              <a:rPr lang="en-GB" sz="2800">
                <a:solidFill>
                  <a:schemeClr val="lt1"/>
                </a:solidFill>
                <a:latin typeface="Comic Sans MS"/>
                <a:ea typeface="Comic Sans MS"/>
                <a:cs typeface="Comic Sans MS"/>
                <a:sym typeface="Comic Sans MS"/>
              </a:rPr>
              <a:t>How they might be classified (are they always malicious?)</a:t>
            </a:r>
            <a:endParaRPr sz="2800">
              <a:solidFill>
                <a:schemeClr val="lt1"/>
              </a:solidFill>
              <a:latin typeface="Comic Sans MS"/>
              <a:ea typeface="Comic Sans MS"/>
              <a:cs typeface="Comic Sans MS"/>
              <a:sym typeface="Comic Sans MS"/>
            </a:endParaRPr>
          </a:p>
          <a:p>
            <a:pPr indent="0" lvl="0" marL="457200" rtl="0" algn="l">
              <a:spcBef>
                <a:spcPts val="0"/>
              </a:spcBef>
              <a:spcAft>
                <a:spcPts val="0"/>
              </a:spcAft>
              <a:buNone/>
            </a:pPr>
            <a:r>
              <a:t/>
            </a:r>
            <a:endParaRPr sz="2800">
              <a:solidFill>
                <a:schemeClr val="lt1"/>
              </a:solidFill>
              <a:latin typeface="Comic Sans MS"/>
              <a:ea typeface="Comic Sans MS"/>
              <a:cs typeface="Comic Sans MS"/>
              <a:sym typeface="Comic Sans MS"/>
            </a:endParaRPr>
          </a:p>
          <a:p>
            <a:pPr indent="-406400" lvl="0" marL="457200" rtl="0" algn="l">
              <a:spcBef>
                <a:spcPts val="0"/>
              </a:spcBef>
              <a:spcAft>
                <a:spcPts val="0"/>
              </a:spcAft>
              <a:buClr>
                <a:schemeClr val="lt1"/>
              </a:buClr>
              <a:buSzPts val="2800"/>
              <a:buFont typeface="Comic Sans MS"/>
              <a:buChar char="●"/>
            </a:pPr>
            <a:r>
              <a:rPr lang="en-GB" sz="2800">
                <a:solidFill>
                  <a:schemeClr val="lt1"/>
                </a:solidFill>
                <a:latin typeface="Comic Sans MS"/>
                <a:ea typeface="Comic Sans MS"/>
                <a:cs typeface="Comic Sans MS"/>
                <a:sym typeface="Comic Sans MS"/>
              </a:rPr>
              <a:t>How well they can persist</a:t>
            </a:r>
            <a:endParaRPr sz="2800">
              <a:solidFill>
                <a:schemeClr val="lt1"/>
              </a:solidFill>
              <a:latin typeface="Comic Sans MS"/>
              <a:ea typeface="Comic Sans MS"/>
              <a:cs typeface="Comic Sans MS"/>
              <a:sym typeface="Comic Sans MS"/>
            </a:endParaRPr>
          </a:p>
          <a:p>
            <a:pPr indent="0" lvl="0" marL="457200" rtl="0" algn="l">
              <a:spcBef>
                <a:spcPts val="0"/>
              </a:spcBef>
              <a:spcAft>
                <a:spcPts val="0"/>
              </a:spcAft>
              <a:buNone/>
            </a:pPr>
            <a:r>
              <a:t/>
            </a:r>
            <a:endParaRPr sz="2800">
              <a:solidFill>
                <a:schemeClr val="lt1"/>
              </a:solidFill>
              <a:latin typeface="Comic Sans MS"/>
              <a:ea typeface="Comic Sans MS"/>
              <a:cs typeface="Comic Sans MS"/>
              <a:sym typeface="Comic Sans MS"/>
            </a:endParaRPr>
          </a:p>
          <a:p>
            <a:pPr indent="-406400" lvl="0" marL="457200" rtl="0" algn="l">
              <a:spcBef>
                <a:spcPts val="0"/>
              </a:spcBef>
              <a:spcAft>
                <a:spcPts val="0"/>
              </a:spcAft>
              <a:buClr>
                <a:schemeClr val="lt1"/>
              </a:buClr>
              <a:buSzPts val="2800"/>
              <a:buFont typeface="Comic Sans MS"/>
              <a:buChar char="●"/>
            </a:pPr>
            <a:r>
              <a:rPr lang="en-GB" sz="2800">
                <a:solidFill>
                  <a:schemeClr val="lt1"/>
                </a:solidFill>
                <a:latin typeface="Comic Sans MS"/>
                <a:ea typeface="Comic Sans MS"/>
                <a:cs typeface="Comic Sans MS"/>
                <a:sym typeface="Comic Sans MS"/>
              </a:rPr>
              <a:t>Specific and current examples of threats</a:t>
            </a:r>
            <a:endParaRPr sz="28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800">
              <a:solidFill>
                <a:schemeClr val="lt1"/>
              </a:solidFill>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35201620364_0_11"/>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201" name="Google Shape;201;g35201620364_0_11"/>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202" name="Google Shape;202;g35201620364_0_1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03" name="Google Shape;203;g35201620364_0_11"/>
          <p:cNvSpPr txBox="1"/>
          <p:nvPr/>
        </p:nvSpPr>
        <p:spPr>
          <a:xfrm>
            <a:off x="3709800" y="633650"/>
            <a:ext cx="4772400" cy="1046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lang="en-GB" sz="2800">
                <a:solidFill>
                  <a:schemeClr val="lt2"/>
                </a:solidFill>
                <a:latin typeface="Comic Sans MS"/>
                <a:ea typeface="Comic Sans MS"/>
                <a:cs typeface="Comic Sans MS"/>
                <a:sym typeface="Comic Sans MS"/>
              </a:rPr>
              <a:t>Classifying</a:t>
            </a:r>
            <a:r>
              <a:rPr lang="en-GB" sz="2800">
                <a:solidFill>
                  <a:schemeClr val="lt2"/>
                </a:solidFill>
                <a:latin typeface="Comic Sans MS"/>
                <a:ea typeface="Comic Sans MS"/>
                <a:cs typeface="Comic Sans MS"/>
                <a:sym typeface="Comic Sans MS"/>
              </a:rPr>
              <a:t> a rootkit (what is a rootkit)</a:t>
            </a:r>
            <a:endParaRPr i="0" sz="2800" u="none" cap="none" strike="noStrike">
              <a:solidFill>
                <a:schemeClr val="lt2"/>
              </a:solidFill>
              <a:latin typeface="Comic Sans MS"/>
              <a:ea typeface="Comic Sans MS"/>
              <a:cs typeface="Comic Sans MS"/>
              <a:sym typeface="Comic Sans MS"/>
            </a:endParaRPr>
          </a:p>
        </p:txBody>
      </p:sp>
      <p:sp>
        <p:nvSpPr>
          <p:cNvPr id="204" name="Google Shape;204;g35201620364_0_11"/>
          <p:cNvSpPr txBox="1"/>
          <p:nvPr/>
        </p:nvSpPr>
        <p:spPr>
          <a:xfrm>
            <a:off x="63450" y="1913925"/>
            <a:ext cx="12065100" cy="47718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lang="en-GB" sz="2300">
                <a:solidFill>
                  <a:schemeClr val="lt1"/>
                </a:solidFill>
                <a:latin typeface="Comic Sans MS"/>
                <a:ea typeface="Comic Sans MS"/>
                <a:cs typeface="Comic Sans MS"/>
                <a:sym typeface="Comic Sans MS"/>
              </a:rPr>
              <a:t>In modern terms, a rootkit is </a:t>
            </a:r>
            <a:r>
              <a:rPr b="1" lang="en-GB" sz="2300">
                <a:solidFill>
                  <a:schemeClr val="lt1"/>
                </a:solidFill>
                <a:latin typeface="Comic Sans MS"/>
                <a:ea typeface="Comic Sans MS"/>
                <a:cs typeface="Comic Sans MS"/>
                <a:sym typeface="Comic Sans MS"/>
              </a:rPr>
              <a:t>malicious software that maintains privileged access to a system, while hiding evidence of its existence from users.</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Clr>
                <a:schemeClr val="dk1"/>
              </a:buClr>
              <a:buSzPts val="1100"/>
              <a:buFont typeface="Arial"/>
              <a:buNone/>
            </a:pPr>
            <a:r>
              <a:t/>
            </a:r>
            <a:endParaRPr b="1" sz="23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Clr>
                <a:schemeClr val="dk1"/>
              </a:buClr>
              <a:buSzPts val="1100"/>
              <a:buFont typeface="Arial"/>
              <a:buNone/>
            </a:pPr>
            <a:r>
              <a:rPr lang="en-GB" sz="2300">
                <a:solidFill>
                  <a:schemeClr val="lt1"/>
                </a:solidFill>
                <a:latin typeface="Comic Sans MS"/>
                <a:ea typeface="Comic Sans MS"/>
                <a:cs typeface="Comic Sans MS"/>
                <a:sym typeface="Comic Sans MS"/>
              </a:rPr>
              <a:t>Notably, it is just a </a:t>
            </a:r>
            <a:r>
              <a:rPr i="1" lang="en-GB" sz="2300">
                <a:solidFill>
                  <a:schemeClr val="lt1"/>
                </a:solidFill>
                <a:latin typeface="Comic Sans MS"/>
                <a:ea typeface="Comic Sans MS"/>
                <a:cs typeface="Comic Sans MS"/>
                <a:sym typeface="Comic Sans MS"/>
              </a:rPr>
              <a:t>tool </a:t>
            </a:r>
            <a:r>
              <a:rPr lang="en-GB" sz="2300">
                <a:solidFill>
                  <a:schemeClr val="lt1"/>
                </a:solidFill>
                <a:latin typeface="Comic Sans MS"/>
                <a:ea typeface="Comic Sans MS"/>
                <a:cs typeface="Comic Sans MS"/>
                <a:sym typeface="Comic Sans MS"/>
              </a:rPr>
              <a:t>for stealthy, high-level persistence.</a:t>
            </a:r>
            <a:endParaRPr sz="2300">
              <a:solidFill>
                <a:schemeClr val="lt1"/>
              </a:solidFill>
              <a:latin typeface="Comic Sans MS"/>
              <a:ea typeface="Comic Sans MS"/>
              <a:cs typeface="Comic Sans MS"/>
              <a:sym typeface="Comic Sans MS"/>
            </a:endParaRPr>
          </a:p>
          <a:p>
            <a:pPr indent="0" lvl="0" marL="0" rtl="0" algn="l">
              <a:spcBef>
                <a:spcPts val="0"/>
              </a:spcBef>
              <a:spcAft>
                <a:spcPts val="0"/>
              </a:spcAft>
              <a:buNone/>
            </a:pPr>
            <a:r>
              <a:rPr lang="en-GB" sz="2300">
                <a:solidFill>
                  <a:schemeClr val="lt1"/>
                </a:solidFill>
                <a:latin typeface="Comic Sans MS"/>
                <a:ea typeface="Comic Sans MS"/>
                <a:cs typeface="Comic Sans MS"/>
                <a:sym typeface="Comic Sans MS"/>
              </a:rPr>
              <a:t>We can attribute the 'root' to standard unix systems most privileged user being root, and 'kit' to the fact that rootkits are usually one part of a malware campaign, ‘a tool within a kit’.</a:t>
            </a:r>
            <a:endParaRPr sz="40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spcBef>
                <a:spcPts val="0"/>
              </a:spcBef>
              <a:spcAft>
                <a:spcPts val="0"/>
              </a:spcAft>
              <a:buNone/>
            </a:pPr>
            <a:r>
              <a:rPr lang="en-GB" sz="2800">
                <a:solidFill>
                  <a:schemeClr val="lt1"/>
                </a:solidFill>
                <a:latin typeface="Comic Sans MS"/>
                <a:ea typeface="Comic Sans MS"/>
                <a:cs typeface="Comic Sans MS"/>
                <a:sym typeface="Comic Sans MS"/>
              </a:rPr>
              <a:t>Essentially, a rootkit is a tool (or collection of tools) used to keep high-level persistence on a system.</a:t>
            </a:r>
            <a:endParaRPr sz="2800">
              <a:solidFill>
                <a:schemeClr val="lt1"/>
              </a:solidFill>
              <a:latin typeface="Comic Sans MS"/>
              <a:ea typeface="Comic Sans MS"/>
              <a:cs typeface="Comic Sans MS"/>
              <a:sym typeface="Comic Sans M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352a53ec5cb_0_155"/>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211" name="Google Shape;211;g352a53ec5cb_0_155"/>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212" name="Google Shape;212;g352a53ec5cb_0_15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13" name="Google Shape;213;g352a53ec5cb_0_155"/>
          <p:cNvSpPr txBox="1"/>
          <p:nvPr/>
        </p:nvSpPr>
        <p:spPr>
          <a:xfrm>
            <a:off x="3709800" y="633650"/>
            <a:ext cx="4772400" cy="1046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lang="en-GB" sz="2800">
                <a:solidFill>
                  <a:schemeClr val="lt2"/>
                </a:solidFill>
                <a:latin typeface="Comic Sans MS"/>
                <a:ea typeface="Comic Sans MS"/>
                <a:cs typeface="Comic Sans MS"/>
                <a:sym typeface="Comic Sans MS"/>
              </a:rPr>
              <a:t>Rootkits aren’t always malicious</a:t>
            </a:r>
            <a:endParaRPr i="0" sz="2800" u="none" cap="none" strike="noStrike">
              <a:solidFill>
                <a:schemeClr val="lt2"/>
              </a:solidFill>
              <a:latin typeface="Comic Sans MS"/>
              <a:ea typeface="Comic Sans MS"/>
              <a:cs typeface="Comic Sans MS"/>
              <a:sym typeface="Comic Sans MS"/>
            </a:endParaRPr>
          </a:p>
        </p:txBody>
      </p:sp>
      <p:sp>
        <p:nvSpPr>
          <p:cNvPr id="214" name="Google Shape;214;g352a53ec5cb_0_155"/>
          <p:cNvSpPr txBox="1"/>
          <p:nvPr/>
        </p:nvSpPr>
        <p:spPr>
          <a:xfrm>
            <a:off x="63450" y="1913925"/>
            <a:ext cx="7041300" cy="47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300">
                <a:solidFill>
                  <a:schemeClr val="lt1"/>
                </a:solidFill>
                <a:latin typeface="Comic Sans MS"/>
                <a:ea typeface="Comic Sans MS"/>
                <a:cs typeface="Comic Sans MS"/>
                <a:sym typeface="Comic Sans MS"/>
              </a:rPr>
              <a:t>Before we begin, rootkits may not be malicious, </a:t>
            </a:r>
            <a:r>
              <a:rPr lang="en-GB" sz="2300">
                <a:solidFill>
                  <a:schemeClr val="lt1"/>
                </a:solidFill>
                <a:latin typeface="Comic Sans MS"/>
                <a:ea typeface="Comic Sans MS"/>
                <a:cs typeface="Comic Sans MS"/>
                <a:sym typeface="Comic Sans MS"/>
              </a:rPr>
              <a:t>although</a:t>
            </a:r>
            <a:r>
              <a:rPr lang="en-GB" sz="2300">
                <a:solidFill>
                  <a:schemeClr val="lt1"/>
                </a:solidFill>
                <a:latin typeface="Comic Sans MS"/>
                <a:ea typeface="Comic Sans MS"/>
                <a:cs typeface="Comic Sans MS"/>
                <a:sym typeface="Comic Sans MS"/>
              </a:rPr>
              <a:t> that is what this talk will focus on.</a:t>
            </a:r>
            <a:endParaRPr sz="23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300">
              <a:solidFill>
                <a:schemeClr val="lt1"/>
              </a:solidFill>
              <a:latin typeface="Comic Sans MS"/>
              <a:ea typeface="Comic Sans MS"/>
              <a:cs typeface="Comic Sans MS"/>
              <a:sym typeface="Comic Sans MS"/>
            </a:endParaRPr>
          </a:p>
          <a:p>
            <a:pPr indent="0" lvl="0" marL="0" rtl="0" algn="l">
              <a:spcBef>
                <a:spcPts val="0"/>
              </a:spcBef>
              <a:spcAft>
                <a:spcPts val="0"/>
              </a:spcAft>
              <a:buNone/>
            </a:pPr>
            <a:r>
              <a:rPr lang="en-GB" sz="2300">
                <a:solidFill>
                  <a:schemeClr val="lt1"/>
                </a:solidFill>
                <a:latin typeface="Comic Sans MS"/>
                <a:ea typeface="Comic Sans MS"/>
                <a:cs typeface="Comic Sans MS"/>
                <a:sym typeface="Comic Sans MS"/>
              </a:rPr>
              <a:t>Some examples of non-malicious rootkits include:</a:t>
            </a:r>
            <a:endParaRPr sz="2300">
              <a:solidFill>
                <a:schemeClr val="lt1"/>
              </a:solidFill>
              <a:latin typeface="Comic Sans MS"/>
              <a:ea typeface="Comic Sans MS"/>
              <a:cs typeface="Comic Sans MS"/>
              <a:sym typeface="Comic Sans MS"/>
            </a:endParaRPr>
          </a:p>
          <a:p>
            <a:pPr indent="0" lvl="0" marL="0" rtl="0" algn="l">
              <a:spcBef>
                <a:spcPts val="0"/>
              </a:spcBef>
              <a:spcAft>
                <a:spcPts val="0"/>
              </a:spcAft>
              <a:buNone/>
            </a:pPr>
            <a:r>
              <a:rPr lang="en-GB" sz="2300">
                <a:solidFill>
                  <a:schemeClr val="lt1"/>
                </a:solidFill>
                <a:latin typeface="Comic Sans MS"/>
                <a:ea typeface="Comic Sans MS"/>
                <a:cs typeface="Comic Sans MS"/>
                <a:sym typeface="Comic Sans MS"/>
              </a:rPr>
              <a:t>SONY anti-piracy rootkit. intercepting all accesses of the CD drive to prevent any media player or ripper software other than the one included with XCP-Aurora from accessing the music tracks of the Sony CD.</a:t>
            </a:r>
            <a:endParaRPr sz="23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300">
              <a:solidFill>
                <a:schemeClr val="lt1"/>
              </a:solidFill>
              <a:latin typeface="Comic Sans MS"/>
              <a:ea typeface="Comic Sans MS"/>
              <a:cs typeface="Comic Sans MS"/>
              <a:sym typeface="Comic Sans MS"/>
            </a:endParaRPr>
          </a:p>
          <a:p>
            <a:pPr indent="0" lvl="0" marL="0" rtl="0" algn="l">
              <a:spcBef>
                <a:spcPts val="0"/>
              </a:spcBef>
              <a:spcAft>
                <a:spcPts val="0"/>
              </a:spcAft>
              <a:buNone/>
            </a:pPr>
            <a:r>
              <a:rPr lang="en-GB" sz="2300">
                <a:solidFill>
                  <a:schemeClr val="lt1"/>
                </a:solidFill>
                <a:latin typeface="Comic Sans MS"/>
                <a:ea typeface="Comic Sans MS"/>
                <a:cs typeface="Comic Sans MS"/>
                <a:sym typeface="Comic Sans MS"/>
              </a:rPr>
              <a:t>(although I suppose this should be classed as malicious, because users were not warned this rootkit would be installed)</a:t>
            </a:r>
            <a:endParaRPr sz="23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300">
              <a:solidFill>
                <a:schemeClr val="lt1"/>
              </a:solidFill>
              <a:latin typeface="Comic Sans MS"/>
              <a:ea typeface="Comic Sans MS"/>
              <a:cs typeface="Comic Sans MS"/>
              <a:sym typeface="Comic Sans MS"/>
            </a:endParaRPr>
          </a:p>
        </p:txBody>
      </p:sp>
      <p:pic>
        <p:nvPicPr>
          <p:cNvPr id="215" name="Google Shape;215;g352a53ec5cb_0_155"/>
          <p:cNvPicPr preferRelativeResize="0"/>
          <p:nvPr/>
        </p:nvPicPr>
        <p:blipFill>
          <a:blip r:embed="rId4">
            <a:alphaModFix/>
          </a:blip>
          <a:stretch>
            <a:fillRect/>
          </a:stretch>
        </p:blipFill>
        <p:spPr>
          <a:xfrm>
            <a:off x="6921531" y="2454556"/>
            <a:ext cx="5155700" cy="36905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352a53ec5cb_0_0"/>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222" name="Google Shape;222;g352a53ec5cb_0_0"/>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223" name="Google Shape;223;g352a53ec5cb_0_0"/>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24" name="Google Shape;224;g352a53ec5cb_0_0"/>
          <p:cNvSpPr txBox="1"/>
          <p:nvPr/>
        </p:nvSpPr>
        <p:spPr>
          <a:xfrm>
            <a:off x="3709800" y="633650"/>
            <a:ext cx="4772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lang="en-GB" sz="2800">
                <a:solidFill>
                  <a:schemeClr val="lt2"/>
                </a:solidFill>
                <a:latin typeface="Comic Sans MS"/>
                <a:ea typeface="Comic Sans MS"/>
                <a:cs typeface="Comic Sans MS"/>
                <a:sym typeface="Comic Sans MS"/>
              </a:rPr>
              <a:t>Types of rootkit</a:t>
            </a:r>
            <a:endParaRPr i="0" sz="2800" u="none" cap="none" strike="noStrike">
              <a:solidFill>
                <a:schemeClr val="lt2"/>
              </a:solidFill>
              <a:latin typeface="Comic Sans MS"/>
              <a:ea typeface="Comic Sans MS"/>
              <a:cs typeface="Comic Sans MS"/>
              <a:sym typeface="Comic Sans MS"/>
            </a:endParaRPr>
          </a:p>
        </p:txBody>
      </p:sp>
      <p:sp>
        <p:nvSpPr>
          <p:cNvPr id="225" name="Google Shape;225;g352a53ec5cb_0_0"/>
          <p:cNvSpPr txBox="1"/>
          <p:nvPr/>
        </p:nvSpPr>
        <p:spPr>
          <a:xfrm>
            <a:off x="63450" y="1913925"/>
            <a:ext cx="6036900" cy="47718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b="1" lang="en-GB" sz="2800" u="sng">
                <a:solidFill>
                  <a:schemeClr val="lt1"/>
                </a:solidFill>
                <a:latin typeface="Comic Sans MS"/>
                <a:ea typeface="Comic Sans MS"/>
                <a:cs typeface="Comic Sans MS"/>
                <a:sym typeface="Comic Sans MS"/>
              </a:rPr>
              <a:t>User mode</a:t>
            </a:r>
            <a:endParaRPr b="1" sz="2800" u="sng">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800">
                <a:solidFill>
                  <a:schemeClr val="lt1"/>
                </a:solidFill>
                <a:latin typeface="Comic Sans MS"/>
                <a:ea typeface="Comic Sans MS"/>
                <a:cs typeface="Comic Sans MS"/>
                <a:sym typeface="Comic Sans MS"/>
              </a:rPr>
              <a:t>User mode rootkits replace things at a level called ‘user space’, which is what things like your apps / binaries (web browser etc.) run in.</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p:txBody>
      </p:sp>
      <p:sp>
        <p:nvSpPr>
          <p:cNvPr id="226" name="Google Shape;226;g352a53ec5cb_0_0"/>
          <p:cNvSpPr txBox="1"/>
          <p:nvPr/>
        </p:nvSpPr>
        <p:spPr>
          <a:xfrm>
            <a:off x="63450" y="4225425"/>
            <a:ext cx="10089000" cy="2460300"/>
          </a:xfrm>
          <a:prstGeom prst="rect">
            <a:avLst/>
          </a:prstGeom>
          <a:noFill/>
          <a:ln>
            <a:noFill/>
          </a:ln>
        </p:spPr>
        <p:txBody>
          <a:bodyPr anchorCtr="0" anchor="t" bIns="91425" lIns="91425" spcFirstLastPara="1" rIns="91425" wrap="square" tIns="91425">
            <a:spAutoFit/>
          </a:bodyPr>
          <a:lstStyle/>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800">
                <a:solidFill>
                  <a:schemeClr val="lt1"/>
                </a:solidFill>
                <a:latin typeface="Comic Sans MS"/>
                <a:ea typeface="Comic Sans MS"/>
                <a:cs typeface="Comic Sans MS"/>
                <a:sym typeface="Comic Sans MS"/>
              </a:rPr>
              <a:t>A rootkit here could look like system utilities being swapped (ls, cat, find) with copies that function the same to the user, but perform actions that benefit the person who placed the new infected utilities</a:t>
            </a:r>
            <a:endParaRPr sz="2800">
              <a:solidFill>
                <a:schemeClr val="lt1"/>
              </a:solidFill>
              <a:latin typeface="Comic Sans MS"/>
              <a:ea typeface="Comic Sans MS"/>
              <a:cs typeface="Comic Sans MS"/>
              <a:sym typeface="Comic Sans MS"/>
            </a:endParaRPr>
          </a:p>
        </p:txBody>
      </p:sp>
      <p:pic>
        <p:nvPicPr>
          <p:cNvPr id="227" name="Google Shape;227;g352a53ec5cb_0_0"/>
          <p:cNvPicPr preferRelativeResize="0"/>
          <p:nvPr/>
        </p:nvPicPr>
        <p:blipFill>
          <a:blip r:embed="rId4">
            <a:alphaModFix/>
          </a:blip>
          <a:stretch>
            <a:fillRect/>
          </a:stretch>
        </p:blipFill>
        <p:spPr>
          <a:xfrm>
            <a:off x="6328946" y="1832700"/>
            <a:ext cx="5390000" cy="2735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352a53ec5cb_0_9"/>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234" name="Google Shape;234;g352a53ec5cb_0_9"/>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235" name="Google Shape;235;g352a53ec5cb_0_9"/>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36" name="Google Shape;236;g352a53ec5cb_0_9"/>
          <p:cNvSpPr txBox="1"/>
          <p:nvPr/>
        </p:nvSpPr>
        <p:spPr>
          <a:xfrm>
            <a:off x="3709800" y="633650"/>
            <a:ext cx="4772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lang="en-GB" sz="2800">
                <a:solidFill>
                  <a:schemeClr val="lt2"/>
                </a:solidFill>
                <a:latin typeface="Comic Sans MS"/>
                <a:ea typeface="Comic Sans MS"/>
                <a:cs typeface="Comic Sans MS"/>
                <a:sym typeface="Comic Sans MS"/>
              </a:rPr>
              <a:t>Types of rootkit</a:t>
            </a:r>
            <a:endParaRPr i="0" sz="2800" u="none" cap="none" strike="noStrike">
              <a:solidFill>
                <a:schemeClr val="lt2"/>
              </a:solidFill>
              <a:latin typeface="Comic Sans MS"/>
              <a:ea typeface="Comic Sans MS"/>
              <a:cs typeface="Comic Sans MS"/>
              <a:sym typeface="Comic Sans MS"/>
            </a:endParaRPr>
          </a:p>
        </p:txBody>
      </p:sp>
      <p:sp>
        <p:nvSpPr>
          <p:cNvPr id="237" name="Google Shape;237;g352a53ec5cb_0_9"/>
          <p:cNvSpPr txBox="1"/>
          <p:nvPr/>
        </p:nvSpPr>
        <p:spPr>
          <a:xfrm>
            <a:off x="100475" y="1813500"/>
            <a:ext cx="6315600" cy="47718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b="1" lang="en-GB" sz="2800" u="sng">
                <a:solidFill>
                  <a:schemeClr val="lt1"/>
                </a:solidFill>
                <a:latin typeface="Comic Sans MS"/>
                <a:ea typeface="Comic Sans MS"/>
                <a:cs typeface="Comic Sans MS"/>
                <a:sym typeface="Comic Sans MS"/>
              </a:rPr>
              <a:t>Kernel </a:t>
            </a:r>
            <a:r>
              <a:rPr b="1" lang="en-GB" sz="2800" u="sng">
                <a:solidFill>
                  <a:schemeClr val="lt1"/>
                </a:solidFill>
                <a:latin typeface="Comic Sans MS"/>
                <a:ea typeface="Comic Sans MS"/>
                <a:cs typeface="Comic Sans MS"/>
                <a:sym typeface="Comic Sans MS"/>
              </a:rPr>
              <a:t>mode</a:t>
            </a:r>
            <a:endParaRPr b="1" sz="2800" u="sng">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800">
                <a:solidFill>
                  <a:schemeClr val="lt1"/>
                </a:solidFill>
                <a:latin typeface="Comic Sans MS"/>
                <a:ea typeface="Comic Sans MS"/>
                <a:cs typeface="Comic Sans MS"/>
                <a:sym typeface="Comic Sans MS"/>
              </a:rPr>
              <a:t>The kernel is where things get hard to describe, so instead just imagine it as a concept.</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800">
                <a:solidFill>
                  <a:schemeClr val="lt1"/>
                </a:solidFill>
                <a:latin typeface="Comic Sans MS"/>
                <a:ea typeface="Comic Sans MS"/>
                <a:cs typeface="Comic Sans MS"/>
                <a:sym typeface="Comic Sans MS"/>
              </a:rPr>
              <a:t>This concept being: a middleman between user mode applications.</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800">
                <a:solidFill>
                  <a:schemeClr val="lt1"/>
                </a:solidFill>
                <a:latin typeface="Comic Sans MS"/>
                <a:ea typeface="Comic Sans MS"/>
                <a:cs typeface="Comic Sans MS"/>
                <a:sym typeface="Comic Sans MS"/>
              </a:rPr>
              <a:t>For example, the ‘top’ command in linux. </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p:txBody>
      </p:sp>
      <p:pic>
        <p:nvPicPr>
          <p:cNvPr id="238" name="Google Shape;238;g352a53ec5cb_0_9"/>
          <p:cNvPicPr preferRelativeResize="0"/>
          <p:nvPr/>
        </p:nvPicPr>
        <p:blipFill rotWithShape="1">
          <a:blip r:embed="rId4">
            <a:alphaModFix/>
          </a:blip>
          <a:srcRect b="0" l="3695" r="41802" t="0"/>
          <a:stretch/>
        </p:blipFill>
        <p:spPr>
          <a:xfrm>
            <a:off x="6002900" y="3420375"/>
            <a:ext cx="6389950" cy="1113925"/>
          </a:xfrm>
          <a:prstGeom prst="rect">
            <a:avLst/>
          </a:prstGeom>
          <a:noFill/>
          <a:ln>
            <a:noFill/>
          </a:ln>
        </p:spPr>
      </p:pic>
      <p:pic>
        <p:nvPicPr>
          <p:cNvPr id="239" name="Google Shape;239;g352a53ec5cb_0_9"/>
          <p:cNvPicPr preferRelativeResize="0"/>
          <p:nvPr/>
        </p:nvPicPr>
        <p:blipFill rotWithShape="1">
          <a:blip r:embed="rId4">
            <a:alphaModFix/>
          </a:blip>
          <a:srcRect b="0" l="57011" r="0" t="0"/>
          <a:stretch/>
        </p:blipFill>
        <p:spPr>
          <a:xfrm>
            <a:off x="6416075" y="4649075"/>
            <a:ext cx="5775926" cy="127657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352a53ec5cb_0_25"/>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t/>
            </a:r>
            <a:endParaRPr/>
          </a:p>
        </p:txBody>
      </p:sp>
      <p:sp>
        <p:nvSpPr>
          <p:cNvPr id="246" name="Google Shape;246;g352a53ec5cb_0_25"/>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t/>
            </a:r>
            <a:endParaRPr/>
          </a:p>
        </p:txBody>
      </p:sp>
      <p:pic>
        <p:nvPicPr>
          <p:cNvPr id="247" name="Google Shape;247;g352a53ec5cb_0_2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48" name="Google Shape;248;g352a53ec5cb_0_25"/>
          <p:cNvSpPr txBox="1"/>
          <p:nvPr/>
        </p:nvSpPr>
        <p:spPr>
          <a:xfrm>
            <a:off x="3709800" y="633650"/>
            <a:ext cx="4772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lang="en-GB" sz="2800">
                <a:solidFill>
                  <a:schemeClr val="lt2"/>
                </a:solidFill>
                <a:latin typeface="Comic Sans MS"/>
                <a:ea typeface="Comic Sans MS"/>
                <a:cs typeface="Comic Sans MS"/>
                <a:sym typeface="Comic Sans MS"/>
              </a:rPr>
              <a:t>Types of rootkit</a:t>
            </a:r>
            <a:endParaRPr i="0" sz="2800" u="none" cap="none" strike="noStrike">
              <a:solidFill>
                <a:schemeClr val="lt2"/>
              </a:solidFill>
              <a:latin typeface="Comic Sans MS"/>
              <a:ea typeface="Comic Sans MS"/>
              <a:cs typeface="Comic Sans MS"/>
              <a:sym typeface="Comic Sans MS"/>
            </a:endParaRPr>
          </a:p>
        </p:txBody>
      </p:sp>
      <p:sp>
        <p:nvSpPr>
          <p:cNvPr id="249" name="Google Shape;249;g352a53ec5cb_0_25"/>
          <p:cNvSpPr txBox="1"/>
          <p:nvPr/>
        </p:nvSpPr>
        <p:spPr>
          <a:xfrm>
            <a:off x="272650" y="1842200"/>
            <a:ext cx="11919300" cy="47718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b="1" lang="en-GB" sz="2800" u="sng">
                <a:solidFill>
                  <a:schemeClr val="lt1"/>
                </a:solidFill>
                <a:latin typeface="Comic Sans MS"/>
                <a:ea typeface="Comic Sans MS"/>
                <a:cs typeface="Comic Sans MS"/>
                <a:sym typeface="Comic Sans MS"/>
              </a:rPr>
              <a:t>Kernel mode</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800">
                <a:solidFill>
                  <a:schemeClr val="lt1"/>
                </a:solidFill>
                <a:latin typeface="Comic Sans MS"/>
                <a:ea typeface="Comic Sans MS"/>
                <a:cs typeface="Comic Sans MS"/>
                <a:sym typeface="Comic Sans MS"/>
              </a:rPr>
              <a:t>For example, the ‘top’ command in linux. </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800">
                <a:solidFill>
                  <a:schemeClr val="lt1"/>
                </a:solidFill>
                <a:latin typeface="Comic Sans MS"/>
                <a:ea typeface="Comic Sans MS"/>
                <a:cs typeface="Comic Sans MS"/>
                <a:sym typeface="Comic Sans MS"/>
              </a:rPr>
              <a:t>It finds directories using (I believe) ‘getdents()’ syscalls. Specifically by reading the /proc/ directory.</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t/>
            </a:r>
            <a:endParaRPr sz="2800">
              <a:solidFill>
                <a:schemeClr val="lt1"/>
              </a:solidFill>
              <a:latin typeface="Comic Sans MS"/>
              <a:ea typeface="Comic Sans MS"/>
              <a:cs typeface="Comic Sans MS"/>
              <a:sym typeface="Comic Sans MS"/>
            </a:endParaRPr>
          </a:p>
          <a:p>
            <a:pPr indent="0" lvl="0" marL="0" rtl="0" algn="l">
              <a:lnSpc>
                <a:spcPct val="107000"/>
              </a:lnSpc>
              <a:spcBef>
                <a:spcPts val="0"/>
              </a:spcBef>
              <a:spcAft>
                <a:spcPts val="0"/>
              </a:spcAft>
              <a:buNone/>
            </a:pPr>
            <a:r>
              <a:rPr lang="en-GB" sz="2800">
                <a:solidFill>
                  <a:schemeClr val="lt1"/>
                </a:solidFill>
                <a:latin typeface="Comic Sans MS"/>
                <a:ea typeface="Comic Sans MS"/>
                <a:cs typeface="Comic Sans MS"/>
                <a:sym typeface="Comic Sans MS"/>
              </a:rPr>
              <a:t>A rootkit in the kernel could alter the info that is returned by syscalls used by ‘top’, </a:t>
            </a:r>
            <a:r>
              <a:rPr lang="en-GB" sz="2800">
                <a:solidFill>
                  <a:schemeClr val="lt1"/>
                </a:solidFill>
                <a:latin typeface="Comic Sans MS"/>
                <a:ea typeface="Comic Sans MS"/>
                <a:cs typeface="Comic Sans MS"/>
                <a:sym typeface="Comic Sans MS"/>
              </a:rPr>
              <a:t>hiding</a:t>
            </a:r>
            <a:r>
              <a:rPr lang="en-GB" sz="2800">
                <a:solidFill>
                  <a:schemeClr val="lt1"/>
                </a:solidFill>
                <a:latin typeface="Comic Sans MS"/>
                <a:ea typeface="Comic Sans MS"/>
                <a:cs typeface="Comic Sans MS"/>
                <a:sym typeface="Comic Sans MS"/>
              </a:rPr>
              <a:t> processes from being shown. </a:t>
            </a:r>
            <a:endParaRPr sz="2800">
              <a:solidFill>
                <a:schemeClr val="lt1"/>
              </a:solidFill>
              <a:latin typeface="Comic Sans MS"/>
              <a:ea typeface="Comic Sans MS"/>
              <a:cs typeface="Comic Sans MS"/>
              <a:sym typeface="Comic Sans MS"/>
            </a:endParaRPr>
          </a:p>
        </p:txBody>
      </p:sp>
      <p:pic>
        <p:nvPicPr>
          <p:cNvPr id="250" name="Google Shape;250;g352a53ec5cb_0_25"/>
          <p:cNvPicPr preferRelativeResize="0"/>
          <p:nvPr/>
        </p:nvPicPr>
        <p:blipFill rotWithShape="1">
          <a:blip r:embed="rId4">
            <a:alphaModFix/>
          </a:blip>
          <a:srcRect b="0" l="3695" r="41802" t="0"/>
          <a:stretch/>
        </p:blipFill>
        <p:spPr>
          <a:xfrm>
            <a:off x="2817825" y="5629850"/>
            <a:ext cx="6389950" cy="1113925"/>
          </a:xfrm>
          <a:prstGeom prst="rect">
            <a:avLst/>
          </a:prstGeom>
          <a:noFill/>
          <a:ln>
            <a:noFill/>
          </a:ln>
        </p:spPr>
      </p:pic>
      <p:pic>
        <p:nvPicPr>
          <p:cNvPr id="251" name="Google Shape;251;g352a53ec5cb_0_25"/>
          <p:cNvPicPr preferRelativeResize="0"/>
          <p:nvPr/>
        </p:nvPicPr>
        <p:blipFill rotWithShape="1">
          <a:blip r:embed="rId4">
            <a:alphaModFix/>
          </a:blip>
          <a:srcRect b="13679" l="16199" r="80374" t="51495"/>
          <a:stretch/>
        </p:blipFill>
        <p:spPr>
          <a:xfrm>
            <a:off x="3116225" y="6155000"/>
            <a:ext cx="5781951" cy="2438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2018-05-13T11:45:40Z</dcterms:created>
</cp:coreProperties>
</file>